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2" r:id="rId2"/>
    <p:sldId id="256" r:id="rId3"/>
    <p:sldId id="257" r:id="rId4"/>
    <p:sldId id="258" r:id="rId5"/>
    <p:sldId id="268" r:id="rId6"/>
    <p:sldId id="259" r:id="rId7"/>
    <p:sldId id="262" r:id="rId8"/>
    <p:sldId id="270" r:id="rId9"/>
    <p:sldId id="263" r:id="rId10"/>
    <p:sldId id="265" r:id="rId11"/>
    <p:sldId id="266" r:id="rId12"/>
    <p:sldId id="269" r:id="rId13"/>
    <p:sldId id="264" r:id="rId14"/>
    <p:sldId id="260" r:id="rId15"/>
    <p:sldId id="276" r:id="rId16"/>
    <p:sldId id="261" r:id="rId17"/>
    <p:sldId id="277" r:id="rId18"/>
    <p:sldId id="271" r:id="rId19"/>
    <p:sldId id="272" r:id="rId20"/>
    <p:sldId id="283" r:id="rId21"/>
    <p:sldId id="273" r:id="rId22"/>
    <p:sldId id="274" r:id="rId23"/>
    <p:sldId id="275" r:id="rId24"/>
    <p:sldId id="279" r:id="rId25"/>
    <p:sldId id="281" r:id="rId26"/>
    <p:sldId id="278" r:id="rId27"/>
    <p:sldId id="280" r:id="rId28"/>
    <p:sldId id="267"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don, Matt (OFM)" initials="LM(" lastIdx="2" clrIdx="0">
    <p:extLst>
      <p:ext uri="{19B8F6BF-5375-455C-9EA6-DF929625EA0E}">
        <p15:presenceInfo xmlns:p15="http://schemas.microsoft.com/office/powerpoint/2012/main" userId="S-1-5-21-2226630325-536777373-1012264283-9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9954CC"/>
    <a:srgbClr val="FFE1E1"/>
    <a:srgbClr val="FFC8C8"/>
    <a:srgbClr val="1A02CE"/>
    <a:srgbClr val="EACDFF"/>
    <a:srgbClr val="FFEBB3"/>
    <a:srgbClr val="FF8001"/>
    <a:srgbClr val="FF9933"/>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9" autoAdjust="0"/>
    <p:restoredTop sz="94660"/>
  </p:normalViewPr>
  <p:slideViewPr>
    <p:cSldViewPr snapToGrid="0">
      <p:cViewPr varScale="1">
        <p:scale>
          <a:sx n="97" d="100"/>
          <a:sy n="97" d="100"/>
        </p:scale>
        <p:origin x="91" y="211"/>
      </p:cViewPr>
      <p:guideLst>
        <p:guide orient="horz" pos="2184"/>
        <p:guide pos="379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2AFEF-9B61-4E5D-A92B-24C9DCDEFA5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B824BF1-F3BC-4744-807A-DC8515C865AB}" type="pres">
      <dgm:prSet presAssocID="{3552AFEF-9B61-4E5D-A92B-24C9DCDEFA54}" presName="Name0" presStyleCnt="0">
        <dgm:presLayoutVars>
          <dgm:dir/>
          <dgm:resizeHandles val="exact"/>
        </dgm:presLayoutVars>
      </dgm:prSet>
      <dgm:spPr/>
      <dgm:t>
        <a:bodyPr/>
        <a:lstStyle/>
        <a:p>
          <a:endParaRPr lang="en-US"/>
        </a:p>
      </dgm:t>
    </dgm:pt>
  </dgm:ptLst>
  <dgm:cxnLst>
    <dgm:cxn modelId="{62CE7334-F191-453E-8A36-0EC500C8E269}" type="presOf" srcId="{3552AFEF-9B61-4E5D-A92B-24C9DCDEFA54}" destId="{2B824BF1-F3BC-4744-807A-DC8515C865A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28078-F611-4B1C-BFF7-D431A03B440A}" type="doc">
      <dgm:prSet loTypeId="urn:microsoft.com/office/officeart/2005/8/layout/process1" loCatId="process" qsTypeId="urn:microsoft.com/office/officeart/2005/8/quickstyle/simple5" qsCatId="simple" csTypeId="urn:microsoft.com/office/officeart/2005/8/colors/accent6_2" csCatId="accent6" phldr="1"/>
      <dgm:spPr/>
    </dgm:pt>
    <dgm:pt modelId="{BAFA474D-4BFF-46A4-AEB9-8DCB283733F2}">
      <dgm:prSet phldrT="[Text]" custT="1"/>
      <dgm:spPr>
        <a:solidFill>
          <a:srgbClr val="00B050"/>
        </a:solidFill>
        <a:effectLst/>
      </dgm:spPr>
      <dgm:t>
        <a:bodyPr/>
        <a:lstStyle/>
        <a:p>
          <a:r>
            <a:rPr lang="en-US" sz="1800" dirty="0" smtClean="0"/>
            <a:t>Request for firearm purchase or transfer w/CPL</a:t>
          </a:r>
          <a:endParaRPr lang="en-US" sz="1800" dirty="0"/>
        </a:p>
      </dgm:t>
    </dgm:pt>
    <dgm:pt modelId="{65AD60D2-8285-4FD7-9838-3B62B9BB5873}" type="parTrans" cxnId="{1A8386CD-E256-4E42-8316-DB6BBF83F1AC}">
      <dgm:prSet/>
      <dgm:spPr/>
      <dgm:t>
        <a:bodyPr/>
        <a:lstStyle/>
        <a:p>
          <a:endParaRPr lang="en-US"/>
        </a:p>
      </dgm:t>
    </dgm:pt>
    <dgm:pt modelId="{341AF3AC-67F0-4F63-A6A5-8B003603E582}" type="sibTrans" cxnId="{1A8386CD-E256-4E42-8316-DB6BBF83F1AC}">
      <dgm:prSet/>
      <dgm:spPr>
        <a:solidFill>
          <a:srgbClr val="00B050"/>
        </a:solidFill>
        <a:effectLst/>
      </dgm:spPr>
      <dgm:t>
        <a:bodyPr/>
        <a:lstStyle/>
        <a:p>
          <a:endParaRPr lang="en-US"/>
        </a:p>
      </dgm:t>
    </dgm:pt>
    <dgm:pt modelId="{18A9418E-A6DC-4789-9929-EAF4F9EF53CC}">
      <dgm:prSet phldrT="[Text]" custT="1"/>
      <dgm:spPr>
        <a:solidFill>
          <a:srgbClr val="00B050"/>
        </a:solidFill>
        <a:effectLst/>
      </dgm:spPr>
      <dgm:t>
        <a:bodyPr/>
        <a:lstStyle/>
        <a:p>
          <a:r>
            <a:rPr lang="en-US" sz="1800" dirty="0" smtClean="0"/>
            <a:t>FFL Initiates NICS Check</a:t>
          </a:r>
          <a:endParaRPr lang="en-US" sz="18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14F17D-0259-4369-9FCB-34E6667A7968}" type="parTrans" cxnId="{2BC3F5EA-287A-4E1A-9139-414517C2F6F8}">
      <dgm:prSet/>
      <dgm:spPr/>
      <dgm:t>
        <a:bodyPr/>
        <a:lstStyle/>
        <a:p>
          <a:endParaRPr lang="en-US"/>
        </a:p>
      </dgm:t>
    </dgm:pt>
    <dgm:pt modelId="{9ADEA038-B8AC-4935-85EC-8D9605D56041}" type="sibTrans" cxnId="{2BC3F5EA-287A-4E1A-9139-414517C2F6F8}">
      <dgm:prSet/>
      <dgm:spPr>
        <a:solidFill>
          <a:srgbClr val="00B050"/>
        </a:solidFill>
        <a:effectLst/>
      </dgm:spPr>
      <dgm:t>
        <a:bodyPr/>
        <a:lstStyle/>
        <a:p>
          <a:endParaRPr lang="en-US"/>
        </a:p>
      </dgm:t>
    </dgm:pt>
    <dgm:pt modelId="{F42A744D-37D4-406B-B0E9-95F8FC1EA477}">
      <dgm:prSet phldrT="[Text]" custT="1"/>
      <dgm:spPr>
        <a:solidFill>
          <a:srgbClr val="FFFF00"/>
        </a:solidFill>
        <a:effectLst/>
      </dgm:spPr>
      <dgm:t>
        <a:bodyPr/>
        <a:lstStyle/>
        <a:p>
          <a:r>
            <a:rPr lang="en-US" sz="1800" b="1" dirty="0" smtClean="0">
              <a:solidFill>
                <a:schemeClr val="tx1"/>
              </a:solidFill>
            </a:rPr>
            <a:t>Firearm given to purchaser</a:t>
          </a:r>
          <a:endParaRPr lang="en-US" sz="1800" b="1" dirty="0">
            <a:solidFill>
              <a:schemeClr val="tx1"/>
            </a:solidFill>
          </a:endParaRPr>
        </a:p>
      </dgm:t>
    </dgm:pt>
    <dgm:pt modelId="{C18F28B0-0648-4A18-991D-D91A65FD1106}" type="parTrans" cxnId="{2058A399-58E2-481B-9138-1B19BB29E05E}">
      <dgm:prSet/>
      <dgm:spPr/>
      <dgm:t>
        <a:bodyPr/>
        <a:lstStyle/>
        <a:p>
          <a:endParaRPr lang="en-US"/>
        </a:p>
      </dgm:t>
    </dgm:pt>
    <dgm:pt modelId="{C2AAF604-E507-4ED7-A2DF-051D33BD27B5}" type="sibTrans" cxnId="{2058A399-58E2-481B-9138-1B19BB29E05E}">
      <dgm:prSet/>
      <dgm:spPr>
        <a:solidFill>
          <a:srgbClr val="00B050"/>
        </a:solidFill>
        <a:effectLst/>
      </dgm:spPr>
      <dgm:t>
        <a:bodyPr/>
        <a:lstStyle/>
        <a:p>
          <a:endParaRPr lang="en-US"/>
        </a:p>
      </dgm:t>
    </dgm:pt>
    <dgm:pt modelId="{615254A1-998B-454F-A236-E8192EB0C24D}">
      <dgm:prSet phldrT="[Text]" custT="1"/>
      <dgm:spPr>
        <a:solidFill>
          <a:srgbClr val="FFFF00"/>
        </a:solidFill>
        <a:effectLst/>
      </dgm:spPr>
      <dgm:t>
        <a:bodyPr/>
        <a:lstStyle/>
        <a:p>
          <a:r>
            <a:rPr lang="en-US" sz="1800" b="1" dirty="0" smtClean="0">
              <a:solidFill>
                <a:schemeClr val="tx1"/>
              </a:solidFill>
            </a:rPr>
            <a:t>Purchase/ transfer of handgun approved</a:t>
          </a:r>
          <a:endParaRPr lang="en-US" sz="1800" b="1" dirty="0">
            <a:solidFill>
              <a:schemeClr val="tx1"/>
            </a:solidFill>
          </a:endParaRPr>
        </a:p>
      </dgm:t>
    </dgm:pt>
    <dgm:pt modelId="{6A05BC88-3FC4-45EA-A5A9-A77D9AB0E7D2}" type="parTrans" cxnId="{57EA75BB-D339-4F16-98C1-7C1F44609C03}">
      <dgm:prSet/>
      <dgm:spPr/>
      <dgm:t>
        <a:bodyPr/>
        <a:lstStyle/>
        <a:p>
          <a:endParaRPr lang="en-US"/>
        </a:p>
      </dgm:t>
    </dgm:pt>
    <dgm:pt modelId="{35EFB6A5-232A-42E5-A1A4-2FC683AB6148}" type="sibTrans" cxnId="{57EA75BB-D339-4F16-98C1-7C1F44609C03}">
      <dgm:prSet/>
      <dgm:spPr/>
      <dgm:t>
        <a:bodyPr/>
        <a:lstStyle/>
        <a:p>
          <a:endParaRPr lang="en-US"/>
        </a:p>
      </dgm:t>
    </dgm:pt>
    <dgm:pt modelId="{AA759EB7-B4A5-4088-AEF2-C5AB157E3331}">
      <dgm:prSet phldrT="[Text]" custT="1"/>
      <dgm:spPr>
        <a:solidFill>
          <a:srgbClr val="00B050"/>
        </a:solidFill>
        <a:effectLst/>
      </dgm:spPr>
      <dgm:t>
        <a:bodyPr/>
        <a:lstStyle/>
        <a:p>
          <a:r>
            <a:rPr lang="en-US" sz="1800" dirty="0" smtClean="0"/>
            <a:t>Local law enforcement notified to conduct check</a:t>
          </a:r>
          <a:endParaRPr lang="en-US" sz="1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C1C9D7C-3889-408E-9C3B-DDA70EABB7D3}" type="parTrans" cxnId="{D95DAA95-D5DC-47C8-A963-71E84B30AE24}">
      <dgm:prSet/>
      <dgm:spPr/>
      <dgm:t>
        <a:bodyPr/>
        <a:lstStyle/>
        <a:p>
          <a:endParaRPr lang="en-US"/>
        </a:p>
      </dgm:t>
    </dgm:pt>
    <dgm:pt modelId="{0D583E16-9F0C-4253-AF55-F006106A3109}" type="sibTrans" cxnId="{D95DAA95-D5DC-47C8-A963-71E84B30AE24}">
      <dgm:prSet/>
      <dgm:spPr>
        <a:solidFill>
          <a:srgbClr val="00B050"/>
        </a:solidFill>
        <a:effectLst/>
      </dgm:spPr>
      <dgm:t>
        <a:bodyPr/>
        <a:lstStyle/>
        <a:p>
          <a:endParaRPr lang="en-US"/>
        </a:p>
      </dgm:t>
    </dgm:pt>
    <dgm:pt modelId="{25610D6B-7266-4A06-9D43-0547B3B15CF1}">
      <dgm:prSet phldrT="[Text]" custT="1"/>
      <dgm:spPr>
        <a:solidFill>
          <a:srgbClr val="00B050"/>
        </a:solidFill>
        <a:effectLst/>
      </dgm:spPr>
      <dgm:t>
        <a:bodyPr/>
        <a:lstStyle/>
        <a:p>
          <a:r>
            <a:rPr lang="en-US" sz="1800" dirty="0" smtClean="0"/>
            <a:t>Mental health check</a:t>
          </a:r>
          <a:endParaRPr lang="en-US" sz="1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AE4491A-5180-496D-B5A9-38345F3ED561}" type="parTrans" cxnId="{5D2BF04F-C546-4794-A2AC-5E55C7A35147}">
      <dgm:prSet/>
      <dgm:spPr/>
      <dgm:t>
        <a:bodyPr/>
        <a:lstStyle/>
        <a:p>
          <a:endParaRPr lang="en-US"/>
        </a:p>
      </dgm:t>
    </dgm:pt>
    <dgm:pt modelId="{C2D10AF8-8AC0-4C08-81A6-C7A560A92914}" type="sibTrans" cxnId="{5D2BF04F-C546-4794-A2AC-5E55C7A35147}">
      <dgm:prSet/>
      <dgm:spPr>
        <a:solidFill>
          <a:srgbClr val="00B050"/>
        </a:solidFill>
        <a:effectLst/>
      </dgm:spPr>
      <dgm:t>
        <a:bodyPr/>
        <a:lstStyle/>
        <a:p>
          <a:endParaRPr lang="en-US"/>
        </a:p>
      </dgm:t>
    </dgm:pt>
    <dgm:pt modelId="{B3CF06BE-5995-4987-9389-9628F4B9682D}">
      <dgm:prSet phldrT="[Text]" custT="1"/>
      <dgm:spPr>
        <a:solidFill>
          <a:srgbClr val="00B050"/>
        </a:solidFill>
        <a:effectLst/>
      </dgm:spPr>
      <dgm:t>
        <a:bodyPr/>
        <a:lstStyle/>
        <a:p>
          <a:r>
            <a:rPr lang="en-US" sz="1800" dirty="0" smtClean="0"/>
            <a:t>Misdemeanor warrants</a:t>
          </a:r>
          <a:endParaRPr lang="en-US" sz="1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AABA124-5BF7-4152-B4B2-BE5BD76BF0D7}" type="parTrans" cxnId="{CA74F410-78F6-497B-A83F-07322F39DD02}">
      <dgm:prSet/>
      <dgm:spPr/>
      <dgm:t>
        <a:bodyPr/>
        <a:lstStyle/>
        <a:p>
          <a:endParaRPr lang="en-US"/>
        </a:p>
      </dgm:t>
    </dgm:pt>
    <dgm:pt modelId="{DA159778-C75A-4998-8355-20E36C97A45D}" type="sibTrans" cxnId="{CA74F410-78F6-497B-A83F-07322F39DD02}">
      <dgm:prSet/>
      <dgm:spPr>
        <a:solidFill>
          <a:srgbClr val="00B050"/>
        </a:solidFill>
        <a:effectLst/>
      </dgm:spPr>
      <dgm:t>
        <a:bodyPr/>
        <a:lstStyle/>
        <a:p>
          <a:endParaRPr lang="en-US"/>
        </a:p>
      </dgm:t>
    </dgm:pt>
    <dgm:pt modelId="{A4022079-1F5D-45AA-8EC1-8402FF7C2DDE}">
      <dgm:prSet phldrT="[Text]" custT="1"/>
      <dgm:spPr>
        <a:solidFill>
          <a:srgbClr val="00B050"/>
        </a:solidFill>
        <a:effectLst/>
      </dgm:spPr>
      <dgm:t>
        <a:bodyPr/>
        <a:lstStyle/>
        <a:p>
          <a:r>
            <a:rPr lang="en-US" sz="1800" dirty="0" smtClean="0"/>
            <a:t>Protection orders, stolen firearms, citizen status, others?</a:t>
          </a:r>
          <a:endParaRPr lang="en-US" sz="1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F9BC1B1-AC0E-42D9-84F6-1D8FA336928E}" type="parTrans" cxnId="{C1E26018-8316-42B3-A7AE-E9944ED434B7}">
      <dgm:prSet/>
      <dgm:spPr/>
      <dgm:t>
        <a:bodyPr/>
        <a:lstStyle/>
        <a:p>
          <a:endParaRPr lang="en-US"/>
        </a:p>
      </dgm:t>
    </dgm:pt>
    <dgm:pt modelId="{E6A3A948-C535-4AF2-8CB0-6CE1BE56847F}" type="sibTrans" cxnId="{C1E26018-8316-42B3-A7AE-E9944ED434B7}">
      <dgm:prSet/>
      <dgm:spPr>
        <a:solidFill>
          <a:srgbClr val="00B050"/>
        </a:solidFill>
        <a:effectLst/>
      </dgm:spPr>
      <dgm:t>
        <a:bodyPr/>
        <a:lstStyle/>
        <a:p>
          <a:endParaRPr lang="en-US"/>
        </a:p>
      </dgm:t>
    </dgm:pt>
    <dgm:pt modelId="{159857D3-7EBF-4443-91BD-CCC537F2FDCB}" type="pres">
      <dgm:prSet presAssocID="{32828078-F611-4B1C-BFF7-D431A03B440A}" presName="Name0" presStyleCnt="0">
        <dgm:presLayoutVars>
          <dgm:dir/>
          <dgm:resizeHandles val="exact"/>
        </dgm:presLayoutVars>
      </dgm:prSet>
      <dgm:spPr/>
    </dgm:pt>
    <dgm:pt modelId="{ACFDE351-40D1-443D-82D2-EA4819453A62}" type="pres">
      <dgm:prSet presAssocID="{BAFA474D-4BFF-46A4-AEB9-8DCB283733F2}" presName="node" presStyleLbl="node1" presStyleIdx="0" presStyleCnt="8" custScaleX="1809721" custScaleY="79946" custLinFactX="500000" custLinFactNeighborX="506114" custLinFactNeighborY="-69036">
        <dgm:presLayoutVars>
          <dgm:bulletEnabled val="1"/>
        </dgm:presLayoutVars>
      </dgm:prSet>
      <dgm:spPr/>
      <dgm:t>
        <a:bodyPr/>
        <a:lstStyle/>
        <a:p>
          <a:endParaRPr lang="en-US"/>
        </a:p>
      </dgm:t>
    </dgm:pt>
    <dgm:pt modelId="{0EB6137E-DB8B-497C-8EED-42A43527CE0E}" type="pres">
      <dgm:prSet presAssocID="{341AF3AC-67F0-4F63-A6A5-8B003603E582}" presName="sibTrans" presStyleLbl="sibTrans2D1" presStyleIdx="0" presStyleCnt="7" custScaleY="940224"/>
      <dgm:spPr/>
      <dgm:t>
        <a:bodyPr/>
        <a:lstStyle/>
        <a:p>
          <a:endParaRPr lang="en-US"/>
        </a:p>
      </dgm:t>
    </dgm:pt>
    <dgm:pt modelId="{A2DFA9D2-EDB4-4A3B-ACAA-88F37EDA8332}" type="pres">
      <dgm:prSet presAssocID="{341AF3AC-67F0-4F63-A6A5-8B003603E582}" presName="connectorText" presStyleLbl="sibTrans2D1" presStyleIdx="0" presStyleCnt="7"/>
      <dgm:spPr/>
      <dgm:t>
        <a:bodyPr/>
        <a:lstStyle/>
        <a:p>
          <a:endParaRPr lang="en-US"/>
        </a:p>
      </dgm:t>
    </dgm:pt>
    <dgm:pt modelId="{9881D627-F38A-4AAC-8BED-D9C520ECA06A}" type="pres">
      <dgm:prSet presAssocID="{18A9418E-A6DC-4789-9929-EAF4F9EF53CC}" presName="node" presStyleLbl="node1" presStyleIdx="1" presStyleCnt="8" custScaleX="1809721" custScaleY="79946" custLinFactX="1700000" custLinFactNeighborX="1732954" custLinFactNeighborY="-68439">
        <dgm:presLayoutVars>
          <dgm:bulletEnabled val="1"/>
        </dgm:presLayoutVars>
      </dgm:prSet>
      <dgm:spPr/>
      <dgm:t>
        <a:bodyPr/>
        <a:lstStyle/>
        <a:p>
          <a:endParaRPr lang="en-US"/>
        </a:p>
      </dgm:t>
    </dgm:pt>
    <dgm:pt modelId="{FC1EA74F-300C-42CC-AA00-74A30197079E}" type="pres">
      <dgm:prSet presAssocID="{9ADEA038-B8AC-4935-85EC-8D9605D56041}" presName="sibTrans" presStyleLbl="sibTrans2D1" presStyleIdx="1" presStyleCnt="7" custScaleY="940224"/>
      <dgm:spPr/>
      <dgm:t>
        <a:bodyPr/>
        <a:lstStyle/>
        <a:p>
          <a:endParaRPr lang="en-US"/>
        </a:p>
      </dgm:t>
    </dgm:pt>
    <dgm:pt modelId="{0468F84A-DB88-4FBA-872D-413F8AB15484}" type="pres">
      <dgm:prSet presAssocID="{9ADEA038-B8AC-4935-85EC-8D9605D56041}" presName="connectorText" presStyleLbl="sibTrans2D1" presStyleIdx="1" presStyleCnt="7"/>
      <dgm:spPr/>
      <dgm:t>
        <a:bodyPr/>
        <a:lstStyle/>
        <a:p>
          <a:endParaRPr lang="en-US"/>
        </a:p>
      </dgm:t>
    </dgm:pt>
    <dgm:pt modelId="{6E39E205-47D3-4CB7-B53A-C13F214E077B}" type="pres">
      <dgm:prSet presAssocID="{F42A744D-37D4-406B-B0E9-95F8FC1EA477}" presName="node" presStyleLbl="node1" presStyleIdx="2" presStyleCnt="8" custScaleX="1809721" custScaleY="79946" custLinFactX="3601867" custLinFactNeighborX="3700000" custLinFactNeighborY="-67648">
        <dgm:presLayoutVars>
          <dgm:bulletEnabled val="1"/>
        </dgm:presLayoutVars>
      </dgm:prSet>
      <dgm:spPr/>
      <dgm:t>
        <a:bodyPr/>
        <a:lstStyle/>
        <a:p>
          <a:endParaRPr lang="en-US"/>
        </a:p>
      </dgm:t>
    </dgm:pt>
    <dgm:pt modelId="{91A85704-723A-4898-8C6D-A10B473C21DA}" type="pres">
      <dgm:prSet presAssocID="{C2AAF604-E507-4ED7-A2DF-051D33BD27B5}" presName="sibTrans" presStyleLbl="sibTrans2D1" presStyleIdx="2" presStyleCnt="7" custAng="34725" custScaleY="940224"/>
      <dgm:spPr/>
      <dgm:t>
        <a:bodyPr/>
        <a:lstStyle/>
        <a:p>
          <a:endParaRPr lang="en-US"/>
        </a:p>
      </dgm:t>
    </dgm:pt>
    <dgm:pt modelId="{5A9BBFFD-39F3-492F-824A-82C60C9BBAA0}" type="pres">
      <dgm:prSet presAssocID="{C2AAF604-E507-4ED7-A2DF-051D33BD27B5}" presName="connectorText" presStyleLbl="sibTrans2D1" presStyleIdx="2" presStyleCnt="7"/>
      <dgm:spPr/>
      <dgm:t>
        <a:bodyPr/>
        <a:lstStyle/>
        <a:p>
          <a:endParaRPr lang="en-US"/>
        </a:p>
      </dgm:t>
    </dgm:pt>
    <dgm:pt modelId="{BF121AA4-44DE-4AAE-A67D-68FFDA57C059}" type="pres">
      <dgm:prSet presAssocID="{AA759EB7-B4A5-4088-AEF2-C5AB157E3331}" presName="node" presStyleLbl="node1" presStyleIdx="3" presStyleCnt="8" custScaleX="2000000" custScaleY="79946" custLinFactX="5061790" custLinFactNeighborX="5100000" custLinFactNeighborY="-69632">
        <dgm:presLayoutVars>
          <dgm:bulletEnabled val="1"/>
        </dgm:presLayoutVars>
      </dgm:prSet>
      <dgm:spPr/>
      <dgm:t>
        <a:bodyPr/>
        <a:lstStyle/>
        <a:p>
          <a:endParaRPr lang="en-US"/>
        </a:p>
      </dgm:t>
    </dgm:pt>
    <dgm:pt modelId="{F0AE4498-35AE-4F9F-972C-EA5C041A582D}" type="pres">
      <dgm:prSet presAssocID="{0D583E16-9F0C-4253-AF55-F006106A3109}" presName="sibTrans" presStyleLbl="sibTrans2D1" presStyleIdx="3" presStyleCnt="7" custAng="21482699" custScaleY="940224"/>
      <dgm:spPr/>
      <dgm:t>
        <a:bodyPr/>
        <a:lstStyle/>
        <a:p>
          <a:endParaRPr lang="en-US"/>
        </a:p>
      </dgm:t>
    </dgm:pt>
    <dgm:pt modelId="{5E9A5695-F908-4566-820C-97E0A93AC2DF}" type="pres">
      <dgm:prSet presAssocID="{0D583E16-9F0C-4253-AF55-F006106A3109}" presName="connectorText" presStyleLbl="sibTrans2D1" presStyleIdx="3" presStyleCnt="7"/>
      <dgm:spPr/>
      <dgm:t>
        <a:bodyPr/>
        <a:lstStyle/>
        <a:p>
          <a:endParaRPr lang="en-US"/>
        </a:p>
      </dgm:t>
    </dgm:pt>
    <dgm:pt modelId="{97F9F6A0-2A39-4AD2-B397-2F7D6A1C5956}" type="pres">
      <dgm:prSet presAssocID="{25610D6B-7266-4A06-9D43-0547B3B15CF1}" presName="node" presStyleLbl="node1" presStyleIdx="4" presStyleCnt="8" custScaleX="1809721" custScaleY="79946" custLinFactX="3600000" custLinFactNeighborX="3654474" custLinFactNeighborY="68438">
        <dgm:presLayoutVars>
          <dgm:bulletEnabled val="1"/>
        </dgm:presLayoutVars>
      </dgm:prSet>
      <dgm:spPr/>
      <dgm:t>
        <a:bodyPr/>
        <a:lstStyle/>
        <a:p>
          <a:endParaRPr lang="en-US"/>
        </a:p>
      </dgm:t>
    </dgm:pt>
    <dgm:pt modelId="{29C0C538-A8A0-426E-8887-EDE9225D3F01}" type="pres">
      <dgm:prSet presAssocID="{C2D10AF8-8AC0-4C08-81A6-C7A560A92914}" presName="sibTrans" presStyleLbl="sibTrans2D1" presStyleIdx="4" presStyleCnt="7" custScaleY="940224"/>
      <dgm:spPr/>
      <dgm:t>
        <a:bodyPr/>
        <a:lstStyle/>
        <a:p>
          <a:endParaRPr lang="en-US"/>
        </a:p>
      </dgm:t>
    </dgm:pt>
    <dgm:pt modelId="{9E424682-177A-436F-BEF5-7D29435738F9}" type="pres">
      <dgm:prSet presAssocID="{C2D10AF8-8AC0-4C08-81A6-C7A560A92914}" presName="connectorText" presStyleLbl="sibTrans2D1" presStyleIdx="4" presStyleCnt="7"/>
      <dgm:spPr/>
      <dgm:t>
        <a:bodyPr/>
        <a:lstStyle/>
        <a:p>
          <a:endParaRPr lang="en-US"/>
        </a:p>
      </dgm:t>
    </dgm:pt>
    <dgm:pt modelId="{D19B4F9E-FF73-4A83-8B2A-785895FD45CD}" type="pres">
      <dgm:prSet presAssocID="{B3CF06BE-5995-4987-9389-9628F4B9682D}" presName="node" presStyleLbl="node1" presStyleIdx="5" presStyleCnt="8" custScaleX="2000000" custScaleY="79946" custLinFactX="-751898" custLinFactNeighborX="-800000" custLinFactNeighborY="69507">
        <dgm:presLayoutVars>
          <dgm:bulletEnabled val="1"/>
        </dgm:presLayoutVars>
      </dgm:prSet>
      <dgm:spPr/>
      <dgm:t>
        <a:bodyPr/>
        <a:lstStyle/>
        <a:p>
          <a:endParaRPr lang="en-US"/>
        </a:p>
      </dgm:t>
    </dgm:pt>
    <dgm:pt modelId="{53B9590C-2D0A-40F8-B2EC-E07A30FCC22B}" type="pres">
      <dgm:prSet presAssocID="{DA159778-C75A-4998-8355-20E36C97A45D}" presName="sibTrans" presStyleLbl="sibTrans2D1" presStyleIdx="5" presStyleCnt="7" custScaleY="940224"/>
      <dgm:spPr/>
      <dgm:t>
        <a:bodyPr/>
        <a:lstStyle/>
        <a:p>
          <a:endParaRPr lang="en-US"/>
        </a:p>
      </dgm:t>
    </dgm:pt>
    <dgm:pt modelId="{E4D9B344-ED6D-44A0-B7B9-B9C36BE9428F}" type="pres">
      <dgm:prSet presAssocID="{DA159778-C75A-4998-8355-20E36C97A45D}" presName="connectorText" presStyleLbl="sibTrans2D1" presStyleIdx="5" presStyleCnt="7"/>
      <dgm:spPr/>
      <dgm:t>
        <a:bodyPr/>
        <a:lstStyle/>
        <a:p>
          <a:endParaRPr lang="en-US"/>
        </a:p>
      </dgm:t>
    </dgm:pt>
    <dgm:pt modelId="{0F7F3029-094A-4551-8A76-7ACEB3B5AB9F}" type="pres">
      <dgm:prSet presAssocID="{A4022079-1F5D-45AA-8EC1-8402FF7C2DDE}" presName="node" presStyleLbl="node1" presStyleIdx="6" presStyleCnt="8" custScaleX="2000000" custScaleY="95789" custLinFactX="-5198437" custLinFactNeighborX="-5200000" custLinFactNeighborY="69235">
        <dgm:presLayoutVars>
          <dgm:bulletEnabled val="1"/>
        </dgm:presLayoutVars>
      </dgm:prSet>
      <dgm:spPr/>
      <dgm:t>
        <a:bodyPr/>
        <a:lstStyle/>
        <a:p>
          <a:endParaRPr lang="en-US"/>
        </a:p>
      </dgm:t>
    </dgm:pt>
    <dgm:pt modelId="{8CD42D6E-6582-4667-8E92-7C3AA87E1D1D}" type="pres">
      <dgm:prSet presAssocID="{E6A3A948-C535-4AF2-8CB0-6CE1BE56847F}" presName="sibTrans" presStyleLbl="sibTrans2D1" presStyleIdx="6" presStyleCnt="7" custScaleY="940224"/>
      <dgm:spPr/>
      <dgm:t>
        <a:bodyPr/>
        <a:lstStyle/>
        <a:p>
          <a:endParaRPr lang="en-US"/>
        </a:p>
      </dgm:t>
    </dgm:pt>
    <dgm:pt modelId="{3ABB186A-15C3-40C3-9A7B-6840757E3000}" type="pres">
      <dgm:prSet presAssocID="{E6A3A948-C535-4AF2-8CB0-6CE1BE56847F}" presName="connectorText" presStyleLbl="sibTrans2D1" presStyleIdx="6" presStyleCnt="7"/>
      <dgm:spPr/>
      <dgm:t>
        <a:bodyPr/>
        <a:lstStyle/>
        <a:p>
          <a:endParaRPr lang="en-US"/>
        </a:p>
      </dgm:t>
    </dgm:pt>
    <dgm:pt modelId="{B823E2B2-05FB-4CE5-9613-3BA401D95FE7}" type="pres">
      <dgm:prSet presAssocID="{615254A1-998B-454F-A236-E8192EB0C24D}" presName="node" presStyleLbl="node1" presStyleIdx="7" presStyleCnt="8" custScaleX="2000000" custScaleY="79946" custLinFactX="-9190717" custLinFactNeighborX="-9200000" custLinFactNeighborY="68372">
        <dgm:presLayoutVars>
          <dgm:bulletEnabled val="1"/>
        </dgm:presLayoutVars>
      </dgm:prSet>
      <dgm:spPr/>
      <dgm:t>
        <a:bodyPr/>
        <a:lstStyle/>
        <a:p>
          <a:endParaRPr lang="en-US"/>
        </a:p>
      </dgm:t>
    </dgm:pt>
  </dgm:ptLst>
  <dgm:cxnLst>
    <dgm:cxn modelId="{CFAAB8A2-09F5-4F07-9905-CBD3A17A1E1E}" type="presOf" srcId="{F42A744D-37D4-406B-B0E9-95F8FC1EA477}" destId="{6E39E205-47D3-4CB7-B53A-C13F214E077B}" srcOrd="0" destOrd="0" presId="urn:microsoft.com/office/officeart/2005/8/layout/process1"/>
    <dgm:cxn modelId="{ACB90691-C10F-4317-957F-1EFBFD893E74}" type="presOf" srcId="{E6A3A948-C535-4AF2-8CB0-6CE1BE56847F}" destId="{8CD42D6E-6582-4667-8E92-7C3AA87E1D1D}" srcOrd="0" destOrd="0" presId="urn:microsoft.com/office/officeart/2005/8/layout/process1"/>
    <dgm:cxn modelId="{2BC3F5EA-287A-4E1A-9139-414517C2F6F8}" srcId="{32828078-F611-4B1C-BFF7-D431A03B440A}" destId="{18A9418E-A6DC-4789-9929-EAF4F9EF53CC}" srcOrd="1" destOrd="0" parTransId="{A714F17D-0259-4369-9FCB-34E6667A7968}" sibTransId="{9ADEA038-B8AC-4935-85EC-8D9605D56041}"/>
    <dgm:cxn modelId="{A2FABA25-4F1B-46F1-929C-3D6EFCAA3B43}" type="presOf" srcId="{0D583E16-9F0C-4253-AF55-F006106A3109}" destId="{F0AE4498-35AE-4F9F-972C-EA5C041A582D}" srcOrd="0" destOrd="0" presId="urn:microsoft.com/office/officeart/2005/8/layout/process1"/>
    <dgm:cxn modelId="{F25C9AA1-F4C9-4D55-BA35-263A568B64D2}" type="presOf" srcId="{BAFA474D-4BFF-46A4-AEB9-8DCB283733F2}" destId="{ACFDE351-40D1-443D-82D2-EA4819453A62}" srcOrd="0" destOrd="0" presId="urn:microsoft.com/office/officeart/2005/8/layout/process1"/>
    <dgm:cxn modelId="{96168A52-F9B0-41A3-81CE-C5EBDF7D5DF7}" type="presOf" srcId="{DA159778-C75A-4998-8355-20E36C97A45D}" destId="{E4D9B344-ED6D-44A0-B7B9-B9C36BE9428F}" srcOrd="1" destOrd="0" presId="urn:microsoft.com/office/officeart/2005/8/layout/process1"/>
    <dgm:cxn modelId="{E1AC80B9-4962-401B-8E88-64419E43EF5D}" type="presOf" srcId="{E6A3A948-C535-4AF2-8CB0-6CE1BE56847F}" destId="{3ABB186A-15C3-40C3-9A7B-6840757E3000}" srcOrd="1" destOrd="0" presId="urn:microsoft.com/office/officeart/2005/8/layout/process1"/>
    <dgm:cxn modelId="{5D2BF04F-C546-4794-A2AC-5E55C7A35147}" srcId="{32828078-F611-4B1C-BFF7-D431A03B440A}" destId="{25610D6B-7266-4A06-9D43-0547B3B15CF1}" srcOrd="4" destOrd="0" parTransId="{7AE4491A-5180-496D-B5A9-38345F3ED561}" sibTransId="{C2D10AF8-8AC0-4C08-81A6-C7A560A92914}"/>
    <dgm:cxn modelId="{D95DAA95-D5DC-47C8-A963-71E84B30AE24}" srcId="{32828078-F611-4B1C-BFF7-D431A03B440A}" destId="{AA759EB7-B4A5-4088-AEF2-C5AB157E3331}" srcOrd="3" destOrd="0" parTransId="{CC1C9D7C-3889-408E-9C3B-DDA70EABB7D3}" sibTransId="{0D583E16-9F0C-4253-AF55-F006106A3109}"/>
    <dgm:cxn modelId="{AD2C7A0E-23D3-40F4-BA33-0A90298D9237}" type="presOf" srcId="{615254A1-998B-454F-A236-E8192EB0C24D}" destId="{B823E2B2-05FB-4CE5-9613-3BA401D95FE7}" srcOrd="0" destOrd="0" presId="urn:microsoft.com/office/officeart/2005/8/layout/process1"/>
    <dgm:cxn modelId="{DC3162A3-C3F0-4059-B641-C17CF7A2885A}" type="presOf" srcId="{18A9418E-A6DC-4789-9929-EAF4F9EF53CC}" destId="{9881D627-F38A-4AAC-8BED-D9C520ECA06A}" srcOrd="0" destOrd="0" presId="urn:microsoft.com/office/officeart/2005/8/layout/process1"/>
    <dgm:cxn modelId="{57EA75BB-D339-4F16-98C1-7C1F44609C03}" srcId="{32828078-F611-4B1C-BFF7-D431A03B440A}" destId="{615254A1-998B-454F-A236-E8192EB0C24D}" srcOrd="7" destOrd="0" parTransId="{6A05BC88-3FC4-45EA-A5A9-A77D9AB0E7D2}" sibTransId="{35EFB6A5-232A-42E5-A1A4-2FC683AB6148}"/>
    <dgm:cxn modelId="{37787911-BD5F-4AD1-B4CE-819A6CA81B05}" type="presOf" srcId="{C2D10AF8-8AC0-4C08-81A6-C7A560A92914}" destId="{29C0C538-A8A0-426E-8887-EDE9225D3F01}" srcOrd="0" destOrd="0" presId="urn:microsoft.com/office/officeart/2005/8/layout/process1"/>
    <dgm:cxn modelId="{BE27512D-3972-453E-9A83-A6737CF87B87}" type="presOf" srcId="{C2AAF604-E507-4ED7-A2DF-051D33BD27B5}" destId="{91A85704-723A-4898-8C6D-A10B473C21DA}" srcOrd="0" destOrd="0" presId="urn:microsoft.com/office/officeart/2005/8/layout/process1"/>
    <dgm:cxn modelId="{F5EB8924-533C-484E-BBE2-5735C90C589C}" type="presOf" srcId="{341AF3AC-67F0-4F63-A6A5-8B003603E582}" destId="{A2DFA9D2-EDB4-4A3B-ACAA-88F37EDA8332}" srcOrd="1" destOrd="0" presId="urn:microsoft.com/office/officeart/2005/8/layout/process1"/>
    <dgm:cxn modelId="{6F6485DC-4CC4-400F-87DA-7538BCE884C4}" type="presOf" srcId="{AA759EB7-B4A5-4088-AEF2-C5AB157E3331}" destId="{BF121AA4-44DE-4AAE-A67D-68FFDA57C059}" srcOrd="0" destOrd="0" presId="urn:microsoft.com/office/officeart/2005/8/layout/process1"/>
    <dgm:cxn modelId="{97BEF772-2673-4DCB-86CF-F9423BEAF224}" type="presOf" srcId="{DA159778-C75A-4998-8355-20E36C97A45D}" destId="{53B9590C-2D0A-40F8-B2EC-E07A30FCC22B}" srcOrd="0" destOrd="0" presId="urn:microsoft.com/office/officeart/2005/8/layout/process1"/>
    <dgm:cxn modelId="{7F293D53-8852-4124-8EE7-0D040A1DD031}" type="presOf" srcId="{B3CF06BE-5995-4987-9389-9628F4B9682D}" destId="{D19B4F9E-FF73-4A83-8B2A-785895FD45CD}" srcOrd="0" destOrd="0" presId="urn:microsoft.com/office/officeart/2005/8/layout/process1"/>
    <dgm:cxn modelId="{36401668-D232-4B3D-A65B-4D67890E296E}" type="presOf" srcId="{C2AAF604-E507-4ED7-A2DF-051D33BD27B5}" destId="{5A9BBFFD-39F3-492F-824A-82C60C9BBAA0}" srcOrd="1" destOrd="0" presId="urn:microsoft.com/office/officeart/2005/8/layout/process1"/>
    <dgm:cxn modelId="{3525711B-3F27-4573-8BA9-9328AD43BE95}" type="presOf" srcId="{0D583E16-9F0C-4253-AF55-F006106A3109}" destId="{5E9A5695-F908-4566-820C-97E0A93AC2DF}" srcOrd="1" destOrd="0" presId="urn:microsoft.com/office/officeart/2005/8/layout/process1"/>
    <dgm:cxn modelId="{C1E26018-8316-42B3-A7AE-E9944ED434B7}" srcId="{32828078-F611-4B1C-BFF7-D431A03B440A}" destId="{A4022079-1F5D-45AA-8EC1-8402FF7C2DDE}" srcOrd="6" destOrd="0" parTransId="{1F9BC1B1-AC0E-42D9-84F6-1D8FA336928E}" sibTransId="{E6A3A948-C535-4AF2-8CB0-6CE1BE56847F}"/>
    <dgm:cxn modelId="{2058A399-58E2-481B-9138-1B19BB29E05E}" srcId="{32828078-F611-4B1C-BFF7-D431A03B440A}" destId="{F42A744D-37D4-406B-B0E9-95F8FC1EA477}" srcOrd="2" destOrd="0" parTransId="{C18F28B0-0648-4A18-991D-D91A65FD1106}" sibTransId="{C2AAF604-E507-4ED7-A2DF-051D33BD27B5}"/>
    <dgm:cxn modelId="{54AA0A8A-0C0B-4E3C-A8DA-A772BFBF884B}" type="presOf" srcId="{9ADEA038-B8AC-4935-85EC-8D9605D56041}" destId="{FC1EA74F-300C-42CC-AA00-74A30197079E}" srcOrd="0" destOrd="0" presId="urn:microsoft.com/office/officeart/2005/8/layout/process1"/>
    <dgm:cxn modelId="{1A8386CD-E256-4E42-8316-DB6BBF83F1AC}" srcId="{32828078-F611-4B1C-BFF7-D431A03B440A}" destId="{BAFA474D-4BFF-46A4-AEB9-8DCB283733F2}" srcOrd="0" destOrd="0" parTransId="{65AD60D2-8285-4FD7-9838-3B62B9BB5873}" sibTransId="{341AF3AC-67F0-4F63-A6A5-8B003603E582}"/>
    <dgm:cxn modelId="{8484C00B-F5A3-4817-B6E3-8BA8C97123E4}" type="presOf" srcId="{341AF3AC-67F0-4F63-A6A5-8B003603E582}" destId="{0EB6137E-DB8B-497C-8EED-42A43527CE0E}" srcOrd="0" destOrd="0" presId="urn:microsoft.com/office/officeart/2005/8/layout/process1"/>
    <dgm:cxn modelId="{5FE841DB-0AEB-48A8-B5C2-46764A053DB6}" type="presOf" srcId="{A4022079-1F5D-45AA-8EC1-8402FF7C2DDE}" destId="{0F7F3029-094A-4551-8A76-7ACEB3B5AB9F}" srcOrd="0" destOrd="0" presId="urn:microsoft.com/office/officeart/2005/8/layout/process1"/>
    <dgm:cxn modelId="{CA74F410-78F6-497B-A83F-07322F39DD02}" srcId="{32828078-F611-4B1C-BFF7-D431A03B440A}" destId="{B3CF06BE-5995-4987-9389-9628F4B9682D}" srcOrd="5" destOrd="0" parTransId="{3AABA124-5BF7-4152-B4B2-BE5BD76BF0D7}" sibTransId="{DA159778-C75A-4998-8355-20E36C97A45D}"/>
    <dgm:cxn modelId="{C2762093-E841-4675-B838-36E48EB8969A}" type="presOf" srcId="{32828078-F611-4B1C-BFF7-D431A03B440A}" destId="{159857D3-7EBF-4443-91BD-CCC537F2FDCB}" srcOrd="0" destOrd="0" presId="urn:microsoft.com/office/officeart/2005/8/layout/process1"/>
    <dgm:cxn modelId="{D1EDDF50-64F3-432C-A0E5-F7FB65B3C9B9}" type="presOf" srcId="{25610D6B-7266-4A06-9D43-0547B3B15CF1}" destId="{97F9F6A0-2A39-4AD2-B397-2F7D6A1C5956}" srcOrd="0" destOrd="0" presId="urn:microsoft.com/office/officeart/2005/8/layout/process1"/>
    <dgm:cxn modelId="{241DB034-672A-4698-B58D-813BFC4A5756}" type="presOf" srcId="{9ADEA038-B8AC-4935-85EC-8D9605D56041}" destId="{0468F84A-DB88-4FBA-872D-413F8AB15484}" srcOrd="1" destOrd="0" presId="urn:microsoft.com/office/officeart/2005/8/layout/process1"/>
    <dgm:cxn modelId="{32181D26-6F2B-4999-AE30-2E345CCB930F}" type="presOf" srcId="{C2D10AF8-8AC0-4C08-81A6-C7A560A92914}" destId="{9E424682-177A-436F-BEF5-7D29435738F9}" srcOrd="1" destOrd="0" presId="urn:microsoft.com/office/officeart/2005/8/layout/process1"/>
    <dgm:cxn modelId="{01967247-D335-4FEE-B38A-4E2D5FA36CE0}" type="presParOf" srcId="{159857D3-7EBF-4443-91BD-CCC537F2FDCB}" destId="{ACFDE351-40D1-443D-82D2-EA4819453A62}" srcOrd="0" destOrd="0" presId="urn:microsoft.com/office/officeart/2005/8/layout/process1"/>
    <dgm:cxn modelId="{F561DED1-E0B2-42AD-88FA-18167C85FEC9}" type="presParOf" srcId="{159857D3-7EBF-4443-91BD-CCC537F2FDCB}" destId="{0EB6137E-DB8B-497C-8EED-42A43527CE0E}" srcOrd="1" destOrd="0" presId="urn:microsoft.com/office/officeart/2005/8/layout/process1"/>
    <dgm:cxn modelId="{560B96A0-2F70-4F89-B7C1-FE002F878D7C}" type="presParOf" srcId="{0EB6137E-DB8B-497C-8EED-42A43527CE0E}" destId="{A2DFA9D2-EDB4-4A3B-ACAA-88F37EDA8332}" srcOrd="0" destOrd="0" presId="urn:microsoft.com/office/officeart/2005/8/layout/process1"/>
    <dgm:cxn modelId="{81287589-C8B6-414B-8269-5BCB1962EEF9}" type="presParOf" srcId="{159857D3-7EBF-4443-91BD-CCC537F2FDCB}" destId="{9881D627-F38A-4AAC-8BED-D9C520ECA06A}" srcOrd="2" destOrd="0" presId="urn:microsoft.com/office/officeart/2005/8/layout/process1"/>
    <dgm:cxn modelId="{00065999-C838-4C58-A074-CFD939345E2D}" type="presParOf" srcId="{159857D3-7EBF-4443-91BD-CCC537F2FDCB}" destId="{FC1EA74F-300C-42CC-AA00-74A30197079E}" srcOrd="3" destOrd="0" presId="urn:microsoft.com/office/officeart/2005/8/layout/process1"/>
    <dgm:cxn modelId="{5C7B4903-67DC-4061-AB7A-6F5D5BCC556C}" type="presParOf" srcId="{FC1EA74F-300C-42CC-AA00-74A30197079E}" destId="{0468F84A-DB88-4FBA-872D-413F8AB15484}" srcOrd="0" destOrd="0" presId="urn:microsoft.com/office/officeart/2005/8/layout/process1"/>
    <dgm:cxn modelId="{FA61BC74-EB05-4AE6-8814-6207AC003F82}" type="presParOf" srcId="{159857D3-7EBF-4443-91BD-CCC537F2FDCB}" destId="{6E39E205-47D3-4CB7-B53A-C13F214E077B}" srcOrd="4" destOrd="0" presId="urn:microsoft.com/office/officeart/2005/8/layout/process1"/>
    <dgm:cxn modelId="{D3FEE979-958F-40DD-AE8E-C79FB1C24E59}" type="presParOf" srcId="{159857D3-7EBF-4443-91BD-CCC537F2FDCB}" destId="{91A85704-723A-4898-8C6D-A10B473C21DA}" srcOrd="5" destOrd="0" presId="urn:microsoft.com/office/officeart/2005/8/layout/process1"/>
    <dgm:cxn modelId="{6B95BADF-0811-4E76-863E-04B88D3B9D4F}" type="presParOf" srcId="{91A85704-723A-4898-8C6D-A10B473C21DA}" destId="{5A9BBFFD-39F3-492F-824A-82C60C9BBAA0}" srcOrd="0" destOrd="0" presId="urn:microsoft.com/office/officeart/2005/8/layout/process1"/>
    <dgm:cxn modelId="{97187AC3-F058-4113-B714-B236719704F1}" type="presParOf" srcId="{159857D3-7EBF-4443-91BD-CCC537F2FDCB}" destId="{BF121AA4-44DE-4AAE-A67D-68FFDA57C059}" srcOrd="6" destOrd="0" presId="urn:microsoft.com/office/officeart/2005/8/layout/process1"/>
    <dgm:cxn modelId="{B2C7F026-5647-4267-BD0B-C8B54EB12CAB}" type="presParOf" srcId="{159857D3-7EBF-4443-91BD-CCC537F2FDCB}" destId="{F0AE4498-35AE-4F9F-972C-EA5C041A582D}" srcOrd="7" destOrd="0" presId="urn:microsoft.com/office/officeart/2005/8/layout/process1"/>
    <dgm:cxn modelId="{8C851008-E501-4AF7-8325-436EB90B5A97}" type="presParOf" srcId="{F0AE4498-35AE-4F9F-972C-EA5C041A582D}" destId="{5E9A5695-F908-4566-820C-97E0A93AC2DF}" srcOrd="0" destOrd="0" presId="urn:microsoft.com/office/officeart/2005/8/layout/process1"/>
    <dgm:cxn modelId="{84B5B1B9-DA9E-43BE-A735-AB2BE0994571}" type="presParOf" srcId="{159857D3-7EBF-4443-91BD-CCC537F2FDCB}" destId="{97F9F6A0-2A39-4AD2-B397-2F7D6A1C5956}" srcOrd="8" destOrd="0" presId="urn:microsoft.com/office/officeart/2005/8/layout/process1"/>
    <dgm:cxn modelId="{39F0CEE2-2AAA-401F-A8B8-39FBF2C34C67}" type="presParOf" srcId="{159857D3-7EBF-4443-91BD-CCC537F2FDCB}" destId="{29C0C538-A8A0-426E-8887-EDE9225D3F01}" srcOrd="9" destOrd="0" presId="urn:microsoft.com/office/officeart/2005/8/layout/process1"/>
    <dgm:cxn modelId="{80E03C18-B12B-457D-8EDE-E3FC711EA77D}" type="presParOf" srcId="{29C0C538-A8A0-426E-8887-EDE9225D3F01}" destId="{9E424682-177A-436F-BEF5-7D29435738F9}" srcOrd="0" destOrd="0" presId="urn:microsoft.com/office/officeart/2005/8/layout/process1"/>
    <dgm:cxn modelId="{C4026D5A-7EB3-4CD8-9088-38F6B8D13AA9}" type="presParOf" srcId="{159857D3-7EBF-4443-91BD-CCC537F2FDCB}" destId="{D19B4F9E-FF73-4A83-8B2A-785895FD45CD}" srcOrd="10" destOrd="0" presId="urn:microsoft.com/office/officeart/2005/8/layout/process1"/>
    <dgm:cxn modelId="{9A827FC7-3E0B-42E2-B52A-900CEC6A5F66}" type="presParOf" srcId="{159857D3-7EBF-4443-91BD-CCC537F2FDCB}" destId="{53B9590C-2D0A-40F8-B2EC-E07A30FCC22B}" srcOrd="11" destOrd="0" presId="urn:microsoft.com/office/officeart/2005/8/layout/process1"/>
    <dgm:cxn modelId="{274812AB-EBE6-4295-B549-798A9DBA4DE9}" type="presParOf" srcId="{53B9590C-2D0A-40F8-B2EC-E07A30FCC22B}" destId="{E4D9B344-ED6D-44A0-B7B9-B9C36BE9428F}" srcOrd="0" destOrd="0" presId="urn:microsoft.com/office/officeart/2005/8/layout/process1"/>
    <dgm:cxn modelId="{2AE4B81B-4664-45DB-8E47-EE9AC0304990}" type="presParOf" srcId="{159857D3-7EBF-4443-91BD-CCC537F2FDCB}" destId="{0F7F3029-094A-4551-8A76-7ACEB3B5AB9F}" srcOrd="12" destOrd="0" presId="urn:microsoft.com/office/officeart/2005/8/layout/process1"/>
    <dgm:cxn modelId="{4EBF1094-B303-4252-9C69-7B1D2866D726}" type="presParOf" srcId="{159857D3-7EBF-4443-91BD-CCC537F2FDCB}" destId="{8CD42D6E-6582-4667-8E92-7C3AA87E1D1D}" srcOrd="13" destOrd="0" presId="urn:microsoft.com/office/officeart/2005/8/layout/process1"/>
    <dgm:cxn modelId="{965638DA-35EE-4140-8DEB-D6A25C1001DB}" type="presParOf" srcId="{8CD42D6E-6582-4667-8E92-7C3AA87E1D1D}" destId="{3ABB186A-15C3-40C3-9A7B-6840757E3000}" srcOrd="0" destOrd="0" presId="urn:microsoft.com/office/officeart/2005/8/layout/process1"/>
    <dgm:cxn modelId="{163280E6-5AAD-4FFE-A256-32B554BAAE30}" type="presParOf" srcId="{159857D3-7EBF-4443-91BD-CCC537F2FDCB}" destId="{B823E2B2-05FB-4CE5-9613-3BA401D95FE7}" srcOrd="1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2AFEF-9B61-4E5D-A92B-24C9DCDEFA5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B824BF1-F3BC-4744-807A-DC8515C865AB}" type="pres">
      <dgm:prSet presAssocID="{3552AFEF-9B61-4E5D-A92B-24C9DCDEFA54}" presName="Name0" presStyleCnt="0">
        <dgm:presLayoutVars>
          <dgm:dir/>
          <dgm:resizeHandles val="exact"/>
        </dgm:presLayoutVars>
      </dgm:prSet>
      <dgm:spPr/>
      <dgm:t>
        <a:bodyPr/>
        <a:lstStyle/>
        <a:p>
          <a:endParaRPr lang="en-US"/>
        </a:p>
      </dgm:t>
    </dgm:pt>
  </dgm:ptLst>
  <dgm:cxnLst>
    <dgm:cxn modelId="{4FD8EA67-9275-4014-B64C-DDF026F46E7C}" type="presOf" srcId="{3552AFEF-9B61-4E5D-A92B-24C9DCDEFA54}" destId="{2B824BF1-F3BC-4744-807A-DC8515C865A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7B2C61-BAD1-429B-A0D5-9B6A253B0C9C}" type="datetimeFigureOut">
              <a:rPr lang="en-US" smtClean="0"/>
              <a:t>2/13/2017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54A636-D30B-4227-9776-C680214DE9EB}" type="slidenum">
              <a:rPr lang="en-US" smtClean="0"/>
              <a:t>‹#›</a:t>
            </a:fld>
            <a:endParaRPr lang="en-US"/>
          </a:p>
        </p:txBody>
      </p:sp>
    </p:spTree>
    <p:extLst>
      <p:ext uri="{BB962C8B-B14F-4D97-AF65-F5344CB8AC3E}">
        <p14:creationId xmlns:p14="http://schemas.microsoft.com/office/powerpoint/2010/main" val="178463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54A636-D30B-4227-9776-C680214DE9EB}" type="slidenum">
              <a:rPr lang="en-US" smtClean="0"/>
              <a:t>2</a:t>
            </a:fld>
            <a:endParaRPr lang="en-US"/>
          </a:p>
        </p:txBody>
      </p:sp>
    </p:spTree>
    <p:extLst>
      <p:ext uri="{BB962C8B-B14F-4D97-AF65-F5344CB8AC3E}">
        <p14:creationId xmlns:p14="http://schemas.microsoft.com/office/powerpoint/2010/main" val="28119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54A636-D30B-4227-9776-C680214DE9E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7199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259AC-6935-40CD-BB98-AB1E9AAB487C}"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1404939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59AC-6935-40CD-BB98-AB1E9AAB487C}"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1374116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259AC-6935-40CD-BB98-AB1E9AAB487C}"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1365941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199" y="1847850"/>
            <a:ext cx="10515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8F259AC-6935-40CD-BB98-AB1E9AAB487C}"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2007652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259AC-6935-40CD-BB98-AB1E9AAB487C}"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1926257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8F259AC-6935-40CD-BB98-AB1E9AAB487C}"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2077775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259AC-6935-40CD-BB98-AB1E9AAB487C}"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2238785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259AC-6935-40CD-BB98-AB1E9AAB487C}"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1710002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259AC-6935-40CD-BB98-AB1E9AAB487C}"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3985613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259AC-6935-40CD-BB98-AB1E9AAB487C}"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748176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259AC-6935-40CD-BB98-AB1E9AAB487C}"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39320-749B-4420-904A-50AD7A9C4952}" type="slidenum">
              <a:rPr lang="en-US" smtClean="0"/>
              <a:t>‹#›</a:t>
            </a:fld>
            <a:endParaRPr lang="en-US"/>
          </a:p>
        </p:txBody>
      </p:sp>
    </p:spTree>
    <p:extLst>
      <p:ext uri="{BB962C8B-B14F-4D97-AF65-F5344CB8AC3E}">
        <p14:creationId xmlns:p14="http://schemas.microsoft.com/office/powerpoint/2010/main" val="529546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259AC-6935-40CD-BB98-AB1E9AAB487C}"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39320-749B-4420-904A-50AD7A9C4952}" type="slidenum">
              <a:rPr lang="en-US" smtClean="0"/>
              <a:t>‹#›</a:t>
            </a:fld>
            <a:endParaRPr lang="en-US"/>
          </a:p>
        </p:txBody>
      </p:sp>
    </p:spTree>
    <p:extLst>
      <p:ext uri="{BB962C8B-B14F-4D97-AF65-F5344CB8AC3E}">
        <p14:creationId xmlns:p14="http://schemas.microsoft.com/office/powerpoint/2010/main" val="65666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8.xml"/><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1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8.xml"/><Relationship Id="rId7" Type="http://schemas.openxmlformats.org/officeDocument/2006/relationships/slide" Target="slide18.xml"/><Relationship Id="rId12"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26.png"/><Relationship Id="rId5" Type="http://schemas.openxmlformats.org/officeDocument/2006/relationships/slide" Target="slide7.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21.xml"/></Relationships>
</file>

<file path=ppt/slides/_rels/slide1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slide" Target="slide11.xml"/><Relationship Id="rId18" Type="http://schemas.openxmlformats.org/officeDocument/2006/relationships/slide" Target="slide8.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slide" Target="slide4.xml"/><Relationship Id="rId2" Type="http://schemas.openxmlformats.org/officeDocument/2006/relationships/notesSlide" Target="../notesSlides/notesSlide1.xml"/><Relationship Id="rId16" Type="http://schemas.openxmlformats.org/officeDocument/2006/relationships/slide" Target="slide5.xml"/><Relationship Id="rId20"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slide" Target="slide10.xml"/><Relationship Id="rId10" Type="http://schemas.openxmlformats.org/officeDocument/2006/relationships/diagramQuickStyle" Target="../diagrams/quickStyle2.xml"/><Relationship Id="rId19" Type="http://schemas.openxmlformats.org/officeDocument/2006/relationships/slide" Target="slide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2.xml"/><Relationship Id="rId18" Type="http://schemas.openxmlformats.org/officeDocument/2006/relationships/slide" Target="slide26.xml"/><Relationship Id="rId3" Type="http://schemas.openxmlformats.org/officeDocument/2006/relationships/slide" Target="slide14.xml"/><Relationship Id="rId21" Type="http://schemas.openxmlformats.org/officeDocument/2006/relationships/slide" Target="slide25.xml"/><Relationship Id="rId7" Type="http://schemas.openxmlformats.org/officeDocument/2006/relationships/slide" Target="slide15.xml"/><Relationship Id="rId12" Type="http://schemas.openxmlformats.org/officeDocument/2006/relationships/slide" Target="slide21.xml"/><Relationship Id="rId17" Type="http://schemas.openxmlformats.org/officeDocument/2006/relationships/slide" Target="slide24.xml"/><Relationship Id="rId2" Type="http://schemas.openxmlformats.org/officeDocument/2006/relationships/slide" Target="slide16.xml"/><Relationship Id="rId16" Type="http://schemas.openxmlformats.org/officeDocument/2006/relationships/slide" Target="slide8.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9.xml"/><Relationship Id="rId24" Type="http://schemas.openxmlformats.org/officeDocument/2006/relationships/slide" Target="slide20.xml"/><Relationship Id="rId5" Type="http://schemas.openxmlformats.org/officeDocument/2006/relationships/slide" Target="slide4.xml"/><Relationship Id="rId15" Type="http://schemas.openxmlformats.org/officeDocument/2006/relationships/slide" Target="slide23.xml"/><Relationship Id="rId23" Type="http://schemas.openxmlformats.org/officeDocument/2006/relationships/slide" Target="slide9.xml"/><Relationship Id="rId10" Type="http://schemas.openxmlformats.org/officeDocument/2006/relationships/slide" Target="slide13.xml"/><Relationship Id="rId19"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7.xml"/><Relationship Id="rId22"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slide" Target="slide4.xml"/><Relationship Id="rId5" Type="http://schemas.openxmlformats.org/officeDocument/2006/relationships/diagramQuickStyle" Target="../diagrams/quickStyle3.xml"/><Relationship Id="rId10" Type="http://schemas.openxmlformats.org/officeDocument/2006/relationships/slide" Target="slide5.xml"/><Relationship Id="rId4" Type="http://schemas.openxmlformats.org/officeDocument/2006/relationships/diagramLayout" Target="../diagrams/layout3.xml"/><Relationship Id="rId9" Type="http://schemas.openxmlformats.org/officeDocument/2006/relationships/slide" Target="slide9.xml"/><Relationship Id="rId14" Type="http://schemas.openxmlformats.org/officeDocument/2006/relationships/slide" Target="slide28.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 Target="slide7.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image" Target="../media/image5.png"/><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3" Type="http://schemas.openxmlformats.org/officeDocument/2006/relationships/slide" Target="slide15.xml"/><Relationship Id="rId7" Type="http://schemas.openxmlformats.org/officeDocument/2006/relationships/slide" Target="slide12.xml"/><Relationship Id="rId12"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9.PNG"/><Relationship Id="rId5" Type="http://schemas.openxmlformats.org/officeDocument/2006/relationships/slide" Target="slide28.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15.png"/><Relationship Id="rId3" Type="http://schemas.openxmlformats.org/officeDocument/2006/relationships/slide" Target="slide12.xml"/><Relationship Id="rId7" Type="http://schemas.openxmlformats.org/officeDocument/2006/relationships/slide" Target="slide2.xml"/><Relationship Id="rId12" Type="http://schemas.openxmlformats.org/officeDocument/2006/relationships/image" Target="../media/image14.pn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13.png"/><Relationship Id="rId5" Type="http://schemas.openxmlformats.org/officeDocument/2006/relationships/slide" Target="slide8.xml"/><Relationship Id="rId10" Type="http://schemas.openxmlformats.org/officeDocument/2006/relationships/image" Target="../media/image12.png"/><Relationship Id="rId4" Type="http://schemas.openxmlformats.org/officeDocument/2006/relationships/slide" Target="slide5.xml"/><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slide" Target="slide28.xml"/><Relationship Id="rId7" Type="http://schemas.openxmlformats.org/officeDocument/2006/relationships/slide" Target="slide5.xml"/><Relationship Id="rId12" Type="http://schemas.openxmlformats.org/officeDocument/2006/relationships/slide" Target="slide24.xml"/><Relationship Id="rId17" Type="http://schemas.openxmlformats.org/officeDocument/2006/relationships/image" Target="../media/image20.png"/><Relationship Id="rId2" Type="http://schemas.openxmlformats.org/officeDocument/2006/relationships/slide" Target="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5.xml"/><Relationship Id="rId5" Type="http://schemas.openxmlformats.org/officeDocument/2006/relationships/slide" Target="slide4.xml"/><Relationship Id="rId15" Type="http://schemas.openxmlformats.org/officeDocument/2006/relationships/image" Target="../media/image18.png"/><Relationship Id="rId10" Type="http://schemas.openxmlformats.org/officeDocument/2006/relationships/slide" Target="slide8.xml"/><Relationship Id="rId19" Type="http://schemas.openxmlformats.org/officeDocument/2006/relationships/image" Target="../media/image22.png"/><Relationship Id="rId4" Type="http://schemas.openxmlformats.org/officeDocument/2006/relationships/slide" Target="slide13.xml"/><Relationship Id="rId9" Type="http://schemas.openxmlformats.org/officeDocument/2006/relationships/slide" Target="slide22.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8.xml"/><Relationship Id="rId7"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24.png"/><Relationship Id="rId4" Type="http://schemas.openxmlformats.org/officeDocument/2006/relationships/slide" Target="slide9.xml"/><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8.xml"/><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5.xml"/><Relationship Id="rId10" Type="http://schemas.openxmlformats.org/officeDocument/2006/relationships/slide" Target="slide27.xml"/><Relationship Id="rId4" Type="http://schemas.openxmlformats.org/officeDocument/2006/relationships/slide" Target="slide11.xml"/><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5000">
              <a:schemeClr val="accent1">
                <a:lumMod val="20000"/>
                <a:lumOff val="80000"/>
              </a:schemeClr>
            </a:gs>
            <a:gs pos="100000">
              <a:schemeClr val="accent1">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908" y="422615"/>
            <a:ext cx="10515600" cy="1325563"/>
          </a:xfrm>
        </p:spPr>
        <p:txBody>
          <a:bodyPr>
            <a:noAutofit/>
          </a:bodyPr>
          <a:lstStyle/>
          <a:p>
            <a:pPr algn="ctr"/>
            <a:r>
              <a:rPr lang="en-US" sz="7000" b="1" dirty="0" smtClean="0"/>
              <a:t>Gap Analysis Interactive Map </a:t>
            </a:r>
            <a:r>
              <a:rPr lang="en-US" sz="7200" b="1" dirty="0" smtClean="0"/>
              <a:t/>
            </a:r>
            <a:br>
              <a:rPr lang="en-US" sz="7200" b="1" dirty="0" smtClean="0"/>
            </a:br>
            <a:r>
              <a:rPr lang="en-US" sz="7000" b="1" dirty="0" smtClean="0"/>
              <a:t>EO 02-2016</a:t>
            </a:r>
            <a:endParaRPr lang="en-US" sz="7000" b="1" dirty="0"/>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5" name="Rounded Rectangle 4">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 CPL</a:t>
            </a:r>
            <a:endParaRPr lang="en-US" dirty="0"/>
          </a:p>
        </p:txBody>
      </p:sp>
      <p:sp>
        <p:nvSpPr>
          <p:cNvPr id="3" name="TextBox 2"/>
          <p:cNvSpPr txBox="1"/>
          <p:nvPr/>
        </p:nvSpPr>
        <p:spPr>
          <a:xfrm>
            <a:off x="0" y="2165192"/>
            <a:ext cx="12192000" cy="3693319"/>
          </a:xfrm>
          <a:prstGeom prst="rect">
            <a:avLst/>
          </a:prstGeom>
          <a:solidFill>
            <a:schemeClr val="bg1"/>
          </a:solidFill>
          <a:effectLst>
            <a:softEdge rad="63500"/>
          </a:effectLst>
        </p:spPr>
        <p:txBody>
          <a:bodyPr wrap="square" rtlCol="0">
            <a:spAutoFit/>
          </a:bodyPr>
          <a:lstStyle/>
          <a:p>
            <a:r>
              <a:rPr lang="en-US" dirty="0" smtClean="0"/>
              <a:t>This interactive map is intended to illustrate the Washington State Firearm Background Check process. The map is composed of a series of blocks that represent agencies and arrows that represent the transfer of information. The first slide will give you an overview of the background check process for an individual carrying a Concealed Pistol License, but from there the order in which you view the process is at your discretion. Click on the buttons contained in each slide to navigate through the map.</a:t>
            </a:r>
          </a:p>
          <a:p>
            <a:endParaRPr lang="en-US" dirty="0" smtClean="0"/>
          </a:p>
          <a:p>
            <a:pPr marL="914400"/>
            <a:r>
              <a:rPr lang="en-US" dirty="0" smtClean="0"/>
              <a:t>Buttons shaped like this will open documents. When you are done reading them, press either the document or the button to hide it again.</a:t>
            </a:r>
          </a:p>
          <a:p>
            <a:pPr marL="914400"/>
            <a:endParaRPr lang="en-US" dirty="0"/>
          </a:p>
          <a:p>
            <a:pPr marL="914400"/>
            <a:r>
              <a:rPr lang="en-US" dirty="0" smtClean="0"/>
              <a:t>When you see this button in the upper left, you may press it to view a full list of the gaps found during the analysis.</a:t>
            </a:r>
          </a:p>
          <a:p>
            <a:pPr marL="914400"/>
            <a:endParaRPr lang="en-US" dirty="0" smtClean="0"/>
          </a:p>
          <a:p>
            <a:pPr marL="914400"/>
            <a:r>
              <a:rPr lang="en-US" dirty="0" smtClean="0"/>
              <a:t>This button will spell out any acronyms contained in the document. </a:t>
            </a:r>
          </a:p>
          <a:p>
            <a:pPr marL="914400"/>
            <a:endParaRPr lang="en-US" dirty="0"/>
          </a:p>
          <a:p>
            <a:r>
              <a:rPr lang="en-US" dirty="0" smtClean="0"/>
              <a:t>When you are ready, click the green button below to get started.</a:t>
            </a:r>
            <a:endParaRPr lang="en-US" dirty="0"/>
          </a:p>
        </p:txBody>
      </p:sp>
      <p:sp>
        <p:nvSpPr>
          <p:cNvPr id="6" name="Wave 5"/>
          <p:cNvSpPr/>
          <p:nvPr/>
        </p:nvSpPr>
        <p:spPr>
          <a:xfrm>
            <a:off x="465405" y="4359815"/>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7" name="Oval 6"/>
          <p:cNvSpPr/>
          <p:nvPr/>
        </p:nvSpPr>
        <p:spPr>
          <a:xfrm>
            <a:off x="465405" y="4903575"/>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
        <p:nvSpPr>
          <p:cNvPr id="8" name="Rectangle 7"/>
          <p:cNvSpPr/>
          <p:nvPr/>
        </p:nvSpPr>
        <p:spPr>
          <a:xfrm>
            <a:off x="147791" y="3439876"/>
            <a:ext cx="739590" cy="788438"/>
          </a:xfrm>
          <a:prstGeom prst="rect">
            <a:avLst/>
          </a:prstGeom>
          <a:solidFill>
            <a:schemeClr val="accent4">
              <a:lumMod val="20000"/>
              <a:lumOff val="80000"/>
            </a:schemeClr>
          </a:solidFill>
          <a:ln>
            <a:solidFill>
              <a:schemeClr val="tx1"/>
            </a:solid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Doc</a:t>
            </a:r>
            <a:endParaRPr lang="en-US" sz="1200" dirty="0">
              <a:solidFill>
                <a:sysClr val="windowText" lastClr="000000"/>
              </a:solidFill>
            </a:endParaRPr>
          </a:p>
        </p:txBody>
      </p:sp>
    </p:spTree>
    <p:extLst>
      <p:ext uri="{BB962C8B-B14F-4D97-AF65-F5344CB8AC3E}">
        <p14:creationId xmlns:p14="http://schemas.microsoft.com/office/powerpoint/2010/main" val="3653091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rgbClr val="FCE39E"/>
            </a:gs>
            <a:gs pos="100000">
              <a:srgbClr val="FAD56E"/>
            </a:gs>
          </a:gsLst>
          <a:path path="shape">
            <a:fillToRect l="50000" t="50000" r="50000" b="50000"/>
          </a:path>
        </a:gradFill>
        <a:effectLst/>
      </p:bgPr>
    </p:bg>
    <p:spTree>
      <p:nvGrpSpPr>
        <p:cNvPr id="1" name=""/>
        <p:cNvGrpSpPr/>
        <p:nvPr/>
      </p:nvGrpSpPr>
      <p:grpSpPr>
        <a:xfrm>
          <a:off x="0" y="0"/>
          <a:ext cx="0" cy="0"/>
          <a:chOff x="0" y="0"/>
          <a:chExt cx="0" cy="0"/>
        </a:xfrm>
      </p:grpSpPr>
      <p:sp>
        <p:nvSpPr>
          <p:cNvPr id="4" name="Rounded Rectangle 3"/>
          <p:cNvSpPr/>
          <p:nvPr/>
        </p:nvSpPr>
        <p:spPr>
          <a:xfrm>
            <a:off x="6088834"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III</a:t>
            </a:r>
            <a:endParaRPr lang="en-US" dirty="0"/>
          </a:p>
        </p:txBody>
      </p:sp>
      <p:sp>
        <p:nvSpPr>
          <p:cNvPr id="3" name="Rounded Rectangle 2">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6" name="Rounded Rectangle 5">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7" name="Wave 6">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 name="TextBox 7"/>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9" name="Rounded Rectangle 8"/>
          <p:cNvSpPr/>
          <p:nvPr/>
        </p:nvSpPr>
        <p:spPr>
          <a:xfrm>
            <a:off x="3413366"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WASIS</a:t>
            </a:r>
            <a:endParaRPr lang="en-US" dirty="0"/>
          </a:p>
        </p:txBody>
      </p:sp>
      <p:sp>
        <p:nvSpPr>
          <p:cNvPr id="10" name="Rounded Rectangle 9">
            <a:hlinkClick r:id="rId4" action="ppaction://hlinksldjump"/>
          </p:cNvPr>
          <p:cNvSpPr/>
          <p:nvPr/>
        </p:nvSpPr>
        <p:spPr>
          <a:xfrm>
            <a:off x="8764302"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NICS</a:t>
            </a:r>
            <a:endParaRPr lang="en-US" dirty="0"/>
          </a:p>
        </p:txBody>
      </p:sp>
      <p:sp>
        <p:nvSpPr>
          <p:cNvPr id="11" name="Rounded Rectangle 10">
            <a:hlinkClick r:id="rId5" action="ppaction://hlinksldjump"/>
          </p:cNvPr>
          <p:cNvSpPr/>
          <p:nvPr/>
        </p:nvSpPr>
        <p:spPr>
          <a:xfrm>
            <a:off x="737898"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WSP</a:t>
            </a:r>
            <a:endParaRPr lang="en-US" dirty="0"/>
          </a:p>
        </p:txBody>
      </p:sp>
      <p:sp>
        <p:nvSpPr>
          <p:cNvPr id="12" name="Right Arrow 11"/>
          <p:cNvSpPr/>
          <p:nvPr/>
        </p:nvSpPr>
        <p:spPr>
          <a:xfrm>
            <a:off x="2413999" y="329778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a:off x="5089467" y="329778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7764935" y="329778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a:off x="6088834" y="5084943"/>
            <a:ext cx="1558212" cy="905069"/>
          </a:xfrm>
          <a:prstGeom prst="roundRect">
            <a:avLst/>
          </a:prstGeom>
          <a:solidFill>
            <a:schemeClr val="accent6">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 and Other States</a:t>
            </a:r>
            <a:endParaRPr lang="en-US" dirty="0"/>
          </a:p>
        </p:txBody>
      </p:sp>
      <p:sp>
        <p:nvSpPr>
          <p:cNvPr id="16" name="Right Arrow 15"/>
          <p:cNvSpPr/>
          <p:nvPr/>
        </p:nvSpPr>
        <p:spPr>
          <a:xfrm rot="16200000">
            <a:off x="6427201" y="4352026"/>
            <a:ext cx="881478" cy="262424"/>
          </a:xfrm>
          <a:prstGeom prst="rightArrow">
            <a:avLst/>
          </a:prstGeom>
          <a:solidFill>
            <a:schemeClr val="accent6">
              <a:lumMod val="50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Wave 18">
            <a:hlinkClick r:id="rId6" action="ppaction://hlinksldjump"/>
          </p:cNvPr>
          <p:cNvSpPr/>
          <p:nvPr/>
        </p:nvSpPr>
        <p:spPr>
          <a:xfrm>
            <a:off x="2600821" y="3017520"/>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17" name="TextBox 16"/>
          <p:cNvSpPr txBox="1"/>
          <p:nvPr/>
        </p:nvSpPr>
        <p:spPr>
          <a:xfrm>
            <a:off x="2362054" y="65477"/>
            <a:ext cx="3627211" cy="430887"/>
          </a:xfrm>
          <a:prstGeom prst="rect">
            <a:avLst/>
          </a:prstGeom>
          <a:noFill/>
        </p:spPr>
        <p:txBody>
          <a:bodyPr wrap="none" rtlCol="0">
            <a:spAutoFit/>
          </a:bodyPr>
          <a:lstStyle/>
          <a:p>
            <a:r>
              <a:rPr lang="en-US" sz="2200" b="1" dirty="0" smtClean="0"/>
              <a:t>Criminal History Data Process</a:t>
            </a:r>
            <a:endParaRPr lang="en-US" sz="2200" b="1" dirty="0"/>
          </a:p>
        </p:txBody>
      </p:sp>
      <p:sp>
        <p:nvSpPr>
          <p:cNvPr id="18" name="TextBox 17"/>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20" name="TextBox 19"/>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21" name="Oval 20"/>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1934317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rgbClr val="FCE39E"/>
            </a:gs>
            <a:gs pos="100000">
              <a:srgbClr val="FAD56E"/>
            </a:gs>
          </a:gsLst>
          <a:path path="shape">
            <a:fillToRect l="50000" t="50000" r="50000" b="50000"/>
          </a:path>
        </a:gradFill>
        <a:effectLst/>
      </p:bgPr>
    </p:bg>
    <p:spTree>
      <p:nvGrpSpPr>
        <p:cNvPr id="1" name=""/>
        <p:cNvGrpSpPr/>
        <p:nvPr/>
      </p:nvGrpSpPr>
      <p:grpSpPr>
        <a:xfrm>
          <a:off x="0" y="0"/>
          <a:ext cx="0" cy="0"/>
          <a:chOff x="0" y="0"/>
          <a:chExt cx="0" cy="0"/>
        </a:xfrm>
      </p:grpSpPr>
      <p:sp>
        <p:nvSpPr>
          <p:cNvPr id="3" name="Rounded Rectangle 2">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6" name="Rounded Rectangle 5">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7" name="Wave 6">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 name="TextBox 7"/>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6" name="Rounded Rectangle 15"/>
          <p:cNvSpPr/>
          <p:nvPr/>
        </p:nvSpPr>
        <p:spPr>
          <a:xfrm>
            <a:off x="6088834"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NCIC</a:t>
            </a:r>
            <a:endParaRPr lang="en-US" dirty="0"/>
          </a:p>
        </p:txBody>
      </p:sp>
      <p:sp>
        <p:nvSpPr>
          <p:cNvPr id="17" name="Rounded Rectangle 16"/>
          <p:cNvSpPr/>
          <p:nvPr/>
        </p:nvSpPr>
        <p:spPr>
          <a:xfrm>
            <a:off x="3413366"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WACIC</a:t>
            </a:r>
            <a:endParaRPr lang="en-US" dirty="0"/>
          </a:p>
        </p:txBody>
      </p:sp>
      <p:sp>
        <p:nvSpPr>
          <p:cNvPr id="18" name="Rounded Rectangle 17">
            <a:hlinkClick r:id="rId4" action="ppaction://hlinksldjump"/>
          </p:cNvPr>
          <p:cNvSpPr/>
          <p:nvPr/>
        </p:nvSpPr>
        <p:spPr>
          <a:xfrm>
            <a:off x="8764302"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NICS</a:t>
            </a:r>
            <a:endParaRPr lang="en-US" dirty="0"/>
          </a:p>
        </p:txBody>
      </p:sp>
      <p:sp>
        <p:nvSpPr>
          <p:cNvPr id="19" name="Rounded Rectangle 18">
            <a:hlinkClick r:id="rId5" action="ppaction://hlinksldjump"/>
          </p:cNvPr>
          <p:cNvSpPr/>
          <p:nvPr/>
        </p:nvSpPr>
        <p:spPr>
          <a:xfrm>
            <a:off x="737898"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WSP</a:t>
            </a:r>
            <a:endParaRPr lang="en-US" dirty="0"/>
          </a:p>
        </p:txBody>
      </p:sp>
      <p:sp>
        <p:nvSpPr>
          <p:cNvPr id="20" name="Right Arrow 19"/>
          <p:cNvSpPr/>
          <p:nvPr/>
        </p:nvSpPr>
        <p:spPr>
          <a:xfrm>
            <a:off x="2413999" y="329778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a:off x="5089467" y="329778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a:off x="7764935" y="329778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6088834" y="5084943"/>
            <a:ext cx="1558212" cy="905069"/>
          </a:xfrm>
          <a:prstGeom prst="roundRect">
            <a:avLst/>
          </a:prstGeom>
          <a:solidFill>
            <a:schemeClr val="accent6">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 and Other States</a:t>
            </a:r>
            <a:endParaRPr lang="en-US" dirty="0"/>
          </a:p>
        </p:txBody>
      </p:sp>
      <p:sp>
        <p:nvSpPr>
          <p:cNvPr id="14" name="Right Arrow 13"/>
          <p:cNvSpPr/>
          <p:nvPr/>
        </p:nvSpPr>
        <p:spPr>
          <a:xfrm rot="16200000">
            <a:off x="6427201" y="4352026"/>
            <a:ext cx="881478" cy="262424"/>
          </a:xfrm>
          <a:prstGeom prst="rightArrow">
            <a:avLst/>
          </a:prstGeom>
          <a:solidFill>
            <a:schemeClr val="accent6">
              <a:lumMod val="50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rot="16200000">
            <a:off x="3751733" y="2249424"/>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ounded Rectangle 22">
            <a:hlinkClick r:id="rId6" action="ppaction://hlinksldjump"/>
          </p:cNvPr>
          <p:cNvSpPr/>
          <p:nvPr/>
        </p:nvSpPr>
        <p:spPr>
          <a:xfrm>
            <a:off x="3413366" y="879738"/>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 Check</a:t>
            </a:r>
            <a:endParaRPr lang="en-US" dirty="0"/>
          </a:p>
        </p:txBody>
      </p:sp>
      <p:sp>
        <p:nvSpPr>
          <p:cNvPr id="24" name="TextBox 23"/>
          <p:cNvSpPr txBox="1"/>
          <p:nvPr/>
        </p:nvSpPr>
        <p:spPr>
          <a:xfrm>
            <a:off x="2362054" y="65477"/>
            <a:ext cx="3938066" cy="430887"/>
          </a:xfrm>
          <a:prstGeom prst="rect">
            <a:avLst/>
          </a:prstGeom>
          <a:noFill/>
        </p:spPr>
        <p:txBody>
          <a:bodyPr wrap="none" rtlCol="0">
            <a:spAutoFit/>
          </a:bodyPr>
          <a:lstStyle/>
          <a:p>
            <a:r>
              <a:rPr lang="en-US" sz="2200" b="1" dirty="0" smtClean="0"/>
              <a:t>Criminal “Hot File” Data Process</a:t>
            </a:r>
            <a:endParaRPr lang="en-US" sz="2200" b="1" dirty="0"/>
          </a:p>
        </p:txBody>
      </p:sp>
      <p:sp>
        <p:nvSpPr>
          <p:cNvPr id="25" name="TextBox 24"/>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26" name="TextBox 25"/>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27" name="Oval 26"/>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654134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rgbClr val="FCE39E"/>
            </a:gs>
            <a:gs pos="100000">
              <a:srgbClr val="FAD56E"/>
            </a:gs>
          </a:gsLst>
          <a:path path="shape">
            <a:fillToRect l="50000" t="50000" r="50000" b="50000"/>
          </a:path>
        </a:gradFill>
        <a:effectLst/>
      </p:bgPr>
    </p:bg>
    <p:spTree>
      <p:nvGrpSpPr>
        <p:cNvPr id="1" name=""/>
        <p:cNvGrpSpPr/>
        <p:nvPr/>
      </p:nvGrpSpPr>
      <p:grpSpPr>
        <a:xfrm>
          <a:off x="0" y="0"/>
          <a:ext cx="0" cy="0"/>
          <a:chOff x="0" y="0"/>
          <a:chExt cx="0" cy="0"/>
        </a:xfrm>
      </p:grpSpPr>
      <p:sp>
        <p:nvSpPr>
          <p:cNvPr id="3" name="Rounded Rectangle 2">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6" name="Rounded Rectangle 5">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7" name="Wave 6">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8" name="TextBox 7"/>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9" name="Rounded Rectangle 8"/>
          <p:cNvSpPr/>
          <p:nvPr/>
        </p:nvSpPr>
        <p:spPr>
          <a:xfrm>
            <a:off x="5294969" y="3002969"/>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WSP</a:t>
            </a:r>
            <a:endParaRPr lang="en-US" dirty="0">
              <a:solidFill>
                <a:prstClr val="white"/>
              </a:solidFill>
            </a:endParaRPr>
          </a:p>
        </p:txBody>
      </p:sp>
      <p:sp>
        <p:nvSpPr>
          <p:cNvPr id="10" name="Rounded Rectangle 9">
            <a:hlinkClick r:id="rId4" action="ppaction://hlinksldjump"/>
          </p:cNvPr>
          <p:cNvSpPr/>
          <p:nvPr/>
        </p:nvSpPr>
        <p:spPr>
          <a:xfrm>
            <a:off x="8109283" y="2097899"/>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WASIS</a:t>
            </a:r>
            <a:endParaRPr lang="en-US" dirty="0">
              <a:solidFill>
                <a:prstClr val="white"/>
              </a:solidFill>
            </a:endParaRPr>
          </a:p>
        </p:txBody>
      </p:sp>
      <p:sp>
        <p:nvSpPr>
          <p:cNvPr id="11" name="Rounded Rectangle 10">
            <a:hlinkClick r:id="rId5" action="ppaction://hlinksldjump"/>
          </p:cNvPr>
          <p:cNvSpPr/>
          <p:nvPr/>
        </p:nvSpPr>
        <p:spPr>
          <a:xfrm>
            <a:off x="8109283" y="3908037"/>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WACIC</a:t>
            </a:r>
            <a:endParaRPr lang="en-US" dirty="0">
              <a:solidFill>
                <a:prstClr val="white"/>
              </a:solidFill>
            </a:endParaRPr>
          </a:p>
        </p:txBody>
      </p:sp>
      <p:sp>
        <p:nvSpPr>
          <p:cNvPr id="12" name="Rounded Rectangle 11">
            <a:hlinkClick r:id="rId6" action="ppaction://hlinksldjump"/>
          </p:cNvPr>
          <p:cNvSpPr/>
          <p:nvPr/>
        </p:nvSpPr>
        <p:spPr>
          <a:xfrm>
            <a:off x="2475638" y="3908036"/>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 Crime Data</a:t>
            </a:r>
            <a:endParaRPr lang="en-US" dirty="0"/>
          </a:p>
        </p:txBody>
      </p:sp>
      <p:sp>
        <p:nvSpPr>
          <p:cNvPr id="13" name="Rounded Rectangle 12">
            <a:hlinkClick r:id="rId7" action="ppaction://hlinksldjump"/>
          </p:cNvPr>
          <p:cNvSpPr/>
          <p:nvPr/>
        </p:nvSpPr>
        <p:spPr>
          <a:xfrm>
            <a:off x="2475638" y="2097898"/>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AOC</a:t>
            </a:r>
            <a:endParaRPr lang="en-US" dirty="0"/>
          </a:p>
        </p:txBody>
      </p:sp>
      <p:sp>
        <p:nvSpPr>
          <p:cNvPr id="14" name="Right Arrow 13"/>
          <p:cNvSpPr/>
          <p:nvPr/>
        </p:nvSpPr>
        <p:spPr>
          <a:xfrm rot="20229203">
            <a:off x="7040561" y="2579714"/>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rot="1380000">
            <a:off x="7040561" y="4069816"/>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ight Arrow 15"/>
          <p:cNvSpPr/>
          <p:nvPr/>
        </p:nvSpPr>
        <p:spPr>
          <a:xfrm rot="20229203">
            <a:off x="4221162" y="4070767"/>
            <a:ext cx="881478" cy="262424"/>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rot="1380000">
            <a:off x="4221298" y="2580665"/>
            <a:ext cx="881478" cy="262424"/>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4789397" y="4418886"/>
            <a:ext cx="739590"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LEA Warrant Entry</a:t>
            </a:r>
            <a:endParaRPr lang="en-US" sz="1200" dirty="0">
              <a:solidFill>
                <a:sysClr val="windowText" lastClr="00000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7238" y="0"/>
            <a:ext cx="6704762" cy="6847619"/>
          </a:xfrm>
          <a:prstGeom prst="rect">
            <a:avLst/>
          </a:prstGeom>
          <a:ln>
            <a:noFill/>
          </a:ln>
        </p:spPr>
      </p:pic>
      <p:sp>
        <p:nvSpPr>
          <p:cNvPr id="19" name="TextBox 18"/>
          <p:cNvSpPr txBox="1"/>
          <p:nvPr/>
        </p:nvSpPr>
        <p:spPr>
          <a:xfrm>
            <a:off x="2362054" y="65477"/>
            <a:ext cx="1673856" cy="430887"/>
          </a:xfrm>
          <a:prstGeom prst="rect">
            <a:avLst/>
          </a:prstGeom>
          <a:noFill/>
        </p:spPr>
        <p:txBody>
          <a:bodyPr wrap="none" rtlCol="0">
            <a:spAutoFit/>
          </a:bodyPr>
          <a:lstStyle/>
          <a:p>
            <a:r>
              <a:rPr lang="en-US" sz="2200" b="1" dirty="0" smtClean="0"/>
              <a:t>WSP Process</a:t>
            </a:r>
            <a:endParaRPr lang="en-US" sz="2200" b="1" dirty="0"/>
          </a:p>
        </p:txBody>
      </p:sp>
      <p:sp>
        <p:nvSpPr>
          <p:cNvPr id="20" name="TextBox 19"/>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21" name="TextBox 20"/>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22" name="Oval 21"/>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832577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FF9933">
                <a:lumMod val="60000"/>
                <a:lumOff val="40000"/>
              </a:srgbClr>
            </a:gs>
            <a:gs pos="0">
              <a:schemeClr val="bg1"/>
            </a:gs>
            <a:gs pos="100000">
              <a:srgbClr val="FF9933">
                <a:lumMod val="80000"/>
                <a:lumOff val="2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ounded Rectangle 3"/>
          <p:cNvSpPr/>
          <p:nvPr/>
        </p:nvSpPr>
        <p:spPr>
          <a:xfrm>
            <a:off x="771505" y="2976465"/>
            <a:ext cx="1558212" cy="905069"/>
          </a:xfrm>
          <a:prstGeom prst="roundRect">
            <a:avLst/>
          </a:prstGeom>
          <a:solidFill>
            <a:srgbClr val="FF9933"/>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Initiates Purchase</a:t>
            </a:r>
            <a:endParaRPr lang="en-US" dirty="0"/>
          </a:p>
        </p:txBody>
      </p:sp>
      <p:sp>
        <p:nvSpPr>
          <p:cNvPr id="5" name="Rounded Rectangle 4">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8" name="Wave 7">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TextBox 8"/>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0" name="Rounded Rectangle 9"/>
          <p:cNvSpPr/>
          <p:nvPr/>
        </p:nvSpPr>
        <p:spPr>
          <a:xfrm>
            <a:off x="3358186" y="2976465"/>
            <a:ext cx="1558212" cy="905069"/>
          </a:xfrm>
          <a:prstGeom prst="roundRect">
            <a:avLst/>
          </a:prstGeom>
          <a:solidFill>
            <a:srgbClr val="FF9933"/>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 4473 Screening</a:t>
            </a:r>
            <a:endParaRPr lang="en-US" dirty="0"/>
          </a:p>
        </p:txBody>
      </p:sp>
      <p:sp>
        <p:nvSpPr>
          <p:cNvPr id="11" name="Rounded Rectangle 10"/>
          <p:cNvSpPr/>
          <p:nvPr/>
        </p:nvSpPr>
        <p:spPr>
          <a:xfrm>
            <a:off x="5944867" y="2976464"/>
            <a:ext cx="1558212" cy="905069"/>
          </a:xfrm>
          <a:prstGeom prst="roundRect">
            <a:avLst/>
          </a:prstGeom>
          <a:solidFill>
            <a:srgbClr val="FF9933"/>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FFL in-store check</a:t>
            </a:r>
            <a:endParaRPr lang="en-US" dirty="0"/>
          </a:p>
        </p:txBody>
      </p:sp>
      <p:sp>
        <p:nvSpPr>
          <p:cNvPr id="13" name="Rounded Rectangle 12">
            <a:hlinkClick r:id="rId4" action="ppaction://hlinksldjump"/>
          </p:cNvPr>
          <p:cNvSpPr/>
          <p:nvPr/>
        </p:nvSpPr>
        <p:spPr>
          <a:xfrm>
            <a:off x="8531548" y="2071395"/>
            <a:ext cx="1558212" cy="905069"/>
          </a:xfrm>
          <a:prstGeom prst="roundRect">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DOL</a:t>
            </a:r>
            <a:endParaRPr lang="en-US" dirty="0"/>
          </a:p>
        </p:txBody>
      </p:sp>
      <p:sp>
        <p:nvSpPr>
          <p:cNvPr id="14" name="Rounded Rectangle 13">
            <a:hlinkClick r:id="rId5" action="ppaction://hlinksldjump"/>
          </p:cNvPr>
          <p:cNvSpPr/>
          <p:nvPr/>
        </p:nvSpPr>
        <p:spPr>
          <a:xfrm>
            <a:off x="8531548" y="3881533"/>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 Check</a:t>
            </a:r>
            <a:endParaRPr lang="en-US" dirty="0"/>
          </a:p>
        </p:txBody>
      </p:sp>
      <p:sp>
        <p:nvSpPr>
          <p:cNvPr id="15" name="Rounded Rectangle 14">
            <a:hlinkClick r:id="rId6" action="ppaction://hlinksldjump"/>
          </p:cNvPr>
          <p:cNvSpPr/>
          <p:nvPr/>
        </p:nvSpPr>
        <p:spPr>
          <a:xfrm>
            <a:off x="5944867" y="903229"/>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NICS</a:t>
            </a:r>
            <a:endParaRPr lang="en-US" dirty="0">
              <a:solidFill>
                <a:prstClr val="white"/>
              </a:solidFill>
            </a:endParaRPr>
          </a:p>
        </p:txBody>
      </p:sp>
      <p:sp>
        <p:nvSpPr>
          <p:cNvPr id="16" name="Right Arrow 15"/>
          <p:cNvSpPr/>
          <p:nvPr/>
        </p:nvSpPr>
        <p:spPr>
          <a:xfrm>
            <a:off x="2403212" y="3297788"/>
            <a:ext cx="881478" cy="262424"/>
          </a:xfrm>
          <a:prstGeom prst="rightArrow">
            <a:avLst/>
          </a:prstGeom>
          <a:solidFill>
            <a:srgbClr val="FF9933"/>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a:off x="4989893" y="3297788"/>
            <a:ext cx="881478" cy="262424"/>
          </a:xfrm>
          <a:prstGeom prst="rightArrow">
            <a:avLst/>
          </a:prstGeom>
          <a:solidFill>
            <a:srgbClr val="FF9933"/>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rot="20229203">
            <a:off x="7576574" y="2553211"/>
            <a:ext cx="881478" cy="262424"/>
          </a:xfrm>
          <a:prstGeom prst="rightArrow">
            <a:avLst/>
          </a:prstGeom>
          <a:solidFill>
            <a:srgbClr val="FF9933"/>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rot="1380000">
            <a:off x="7576574" y="4043313"/>
            <a:ext cx="881478" cy="262424"/>
          </a:xfrm>
          <a:prstGeom prst="rightArrow">
            <a:avLst/>
          </a:prstGeom>
          <a:solidFill>
            <a:srgbClr val="FF9933"/>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rot="5400000">
            <a:off x="6283234" y="2261169"/>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rot="5400000">
            <a:off x="6283234" y="4336305"/>
            <a:ext cx="881478" cy="262424"/>
          </a:xfrm>
          <a:prstGeom prst="rightArrow">
            <a:avLst/>
          </a:prstGeom>
          <a:solidFill>
            <a:srgbClr val="FF9933"/>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ounded Rectangle 21"/>
          <p:cNvSpPr/>
          <p:nvPr/>
        </p:nvSpPr>
        <p:spPr>
          <a:xfrm>
            <a:off x="5491521" y="5049699"/>
            <a:ext cx="2464904" cy="905069"/>
          </a:xfrm>
          <a:prstGeom prst="roundRect">
            <a:avLst/>
          </a:prstGeom>
          <a:solidFill>
            <a:srgbClr val="FFFF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Long gun determination, Pistols given to CPL Carriers</a:t>
            </a:r>
            <a:endParaRPr lang="en-US" b="1" dirty="0">
              <a:solidFill>
                <a:schemeClr val="tx1"/>
              </a:solidFill>
            </a:endParaRPr>
          </a:p>
        </p:txBody>
      </p:sp>
      <p:sp>
        <p:nvSpPr>
          <p:cNvPr id="23" name="Rounded Rectangle 22"/>
          <p:cNvSpPr/>
          <p:nvPr/>
        </p:nvSpPr>
        <p:spPr>
          <a:xfrm>
            <a:off x="8078202" y="5910650"/>
            <a:ext cx="2464904" cy="905069"/>
          </a:xfrm>
          <a:prstGeom prst="roundRect">
            <a:avLst/>
          </a:prstGeom>
          <a:solidFill>
            <a:srgbClr val="FFFF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After approval or 10 business days, pistol transfer allowed</a:t>
            </a:r>
            <a:endParaRPr lang="en-US" b="1" dirty="0">
              <a:solidFill>
                <a:schemeClr val="tx1"/>
              </a:solidFill>
            </a:endParaRPr>
          </a:p>
        </p:txBody>
      </p:sp>
      <p:sp>
        <p:nvSpPr>
          <p:cNvPr id="24" name="Right Arrow 23"/>
          <p:cNvSpPr/>
          <p:nvPr/>
        </p:nvSpPr>
        <p:spPr>
          <a:xfrm rot="5400000">
            <a:off x="8869915" y="5217414"/>
            <a:ext cx="881478" cy="262424"/>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Connector 24"/>
          <p:cNvCxnSpPr/>
          <p:nvPr/>
        </p:nvCxnSpPr>
        <p:spPr>
          <a:xfrm>
            <a:off x="7955336" y="1872079"/>
            <a:ext cx="0" cy="3035808"/>
          </a:xfrm>
          <a:prstGeom prst="line">
            <a:avLst/>
          </a:prstGeom>
          <a:ln>
            <a:noFill/>
            <a:prstDash val="lgDash"/>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8017313" y="3244332"/>
            <a:ext cx="2397040" cy="369332"/>
          </a:xfrm>
          <a:prstGeom prst="rect">
            <a:avLst/>
          </a:prstGeom>
          <a:noFill/>
          <a:ln>
            <a:noFill/>
          </a:ln>
        </p:spPr>
        <p:txBody>
          <a:bodyPr wrap="square" rtlCol="0">
            <a:spAutoFit/>
          </a:bodyPr>
          <a:lstStyle/>
          <a:p>
            <a:r>
              <a:rPr lang="en-US" dirty="0"/>
              <a:t>Pistols/Handguns Only</a:t>
            </a:r>
          </a:p>
        </p:txBody>
      </p:sp>
      <p:sp>
        <p:nvSpPr>
          <p:cNvPr id="27" name="Wave 26">
            <a:hlinkClick r:id="rId7" action="ppaction://hlinksldjump"/>
          </p:cNvPr>
          <p:cNvSpPr/>
          <p:nvPr/>
        </p:nvSpPr>
        <p:spPr>
          <a:xfrm>
            <a:off x="3926304" y="2649892"/>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28" name="Wave 27">
            <a:hlinkClick r:id="rId8" action="ppaction://hlinksldjump"/>
          </p:cNvPr>
          <p:cNvSpPr/>
          <p:nvPr/>
        </p:nvSpPr>
        <p:spPr>
          <a:xfrm>
            <a:off x="6799278" y="4268750"/>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29" name="Wave 28">
            <a:hlinkClick r:id="rId9" action="ppaction://hlinksldjump"/>
          </p:cNvPr>
          <p:cNvSpPr/>
          <p:nvPr/>
        </p:nvSpPr>
        <p:spPr>
          <a:xfrm>
            <a:off x="9381744" y="511016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cxnSp>
        <p:nvCxnSpPr>
          <p:cNvPr id="30" name="Straight Connector 29"/>
          <p:cNvCxnSpPr/>
          <p:nvPr/>
        </p:nvCxnSpPr>
        <p:spPr>
          <a:xfrm flipH="1">
            <a:off x="6253070" y="2390480"/>
            <a:ext cx="881040" cy="1901"/>
          </a:xfrm>
          <a:prstGeom prst="line">
            <a:avLst/>
          </a:prstGeom>
          <a:ln>
            <a:noFill/>
            <a:prstDash val="lgDash"/>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4077730" y="1991855"/>
            <a:ext cx="3482475" cy="369332"/>
          </a:xfrm>
          <a:prstGeom prst="rect">
            <a:avLst/>
          </a:prstGeom>
          <a:noFill/>
          <a:ln>
            <a:noFill/>
          </a:ln>
        </p:spPr>
        <p:txBody>
          <a:bodyPr wrap="square" rtlCol="0">
            <a:spAutoFit/>
          </a:bodyPr>
          <a:lstStyle/>
          <a:p>
            <a:r>
              <a:rPr lang="en-US" dirty="0" smtClean="0"/>
              <a:t>Long Guns or W/ CPL Only</a:t>
            </a:r>
            <a:endParaRPr lang="en-US" dirty="0"/>
          </a:p>
        </p:txBody>
      </p:sp>
      <p:sp>
        <p:nvSpPr>
          <p:cNvPr id="32" name="Rectangle 31"/>
          <p:cNvSpPr/>
          <p:nvPr/>
        </p:nvSpPr>
        <p:spPr>
          <a:xfrm>
            <a:off x="3778063" y="3998164"/>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Form 4473</a:t>
            </a:r>
          </a:p>
          <a:p>
            <a:pPr algn="ctr"/>
            <a:r>
              <a:rPr lang="en-US" sz="1400" dirty="0" smtClean="0">
                <a:solidFill>
                  <a:sysClr val="windowText" lastClr="000000"/>
                </a:solidFill>
              </a:rPr>
              <a:t>Page 1</a:t>
            </a:r>
            <a:endParaRPr lang="en-US" sz="1400" dirty="0">
              <a:solidFill>
                <a:sysClr val="windowText" lastClr="000000"/>
              </a:solidFill>
            </a:endParaRPr>
          </a:p>
        </p:txBody>
      </p:sp>
      <p:sp>
        <p:nvSpPr>
          <p:cNvPr id="33" name="Rectangle 32"/>
          <p:cNvSpPr/>
          <p:nvPr/>
        </p:nvSpPr>
        <p:spPr>
          <a:xfrm>
            <a:off x="4993404" y="961544"/>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NICS Result</a:t>
            </a:r>
            <a:endParaRPr lang="en-US" sz="1600" dirty="0">
              <a:solidFill>
                <a:sysClr val="windowText" lastClr="000000"/>
              </a:solidFill>
            </a:endParaRPr>
          </a:p>
        </p:txBody>
      </p:sp>
      <p:sp>
        <p:nvSpPr>
          <p:cNvPr id="34" name="Wave 33">
            <a:hlinkClick r:id="rId10" action="ppaction://hlinksldjump"/>
          </p:cNvPr>
          <p:cNvSpPr/>
          <p:nvPr/>
        </p:nvSpPr>
        <p:spPr>
          <a:xfrm>
            <a:off x="7962108" y="5326783"/>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35" name="TextBox 34"/>
          <p:cNvSpPr txBox="1"/>
          <p:nvPr/>
        </p:nvSpPr>
        <p:spPr>
          <a:xfrm>
            <a:off x="2362054" y="65477"/>
            <a:ext cx="1513299" cy="430887"/>
          </a:xfrm>
          <a:prstGeom prst="rect">
            <a:avLst/>
          </a:prstGeom>
          <a:noFill/>
        </p:spPr>
        <p:txBody>
          <a:bodyPr wrap="none" rtlCol="0">
            <a:spAutoFit/>
          </a:bodyPr>
          <a:lstStyle/>
          <a:p>
            <a:r>
              <a:rPr lang="en-US" sz="2200" b="1" dirty="0" smtClean="0"/>
              <a:t>FFL Process</a:t>
            </a:r>
            <a:endParaRPr lang="en-US" sz="2200" b="1" dirty="0"/>
          </a:p>
        </p:txBody>
      </p:sp>
      <p:sp>
        <p:nvSpPr>
          <p:cNvPr id="37" name="TextBox 36"/>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38" name="Oval 37"/>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6839" y="0"/>
            <a:ext cx="5299364" cy="6858000"/>
          </a:xfrm>
          <a:prstGeom prst="rect">
            <a:avLst/>
          </a:prstGeom>
          <a:ln>
            <a:noFill/>
          </a:ln>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34081" y="273"/>
            <a:ext cx="5336523" cy="6858000"/>
          </a:xfrm>
          <a:prstGeom prst="rect">
            <a:avLst/>
          </a:prstGeom>
          <a:ln>
            <a:noFill/>
          </a:ln>
        </p:spPr>
      </p:pic>
      <p:sp>
        <p:nvSpPr>
          <p:cNvPr id="36" name="TextBox 35"/>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Tree>
    <p:extLst>
      <p:ext uri="{BB962C8B-B14F-4D97-AF65-F5344CB8AC3E}">
        <p14:creationId xmlns:p14="http://schemas.microsoft.com/office/powerpoint/2010/main" val="4075848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 restart="whenNotActive" fill="hold" evtFilter="cancelBubble" nodeType="interactiveSeq">
                <p:stCondLst>
                  <p:cond evt="onClick" delay="0">
                    <p:tgtEl>
                      <p:spTgt spid="3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4000">
              <a:srgbClr val="DEC7EF"/>
            </a:gs>
            <a:gs pos="0">
              <a:schemeClr val="bg1"/>
            </a:gs>
            <a:gs pos="100000">
              <a:srgbClr val="E4D2F2"/>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Law enforcement may not check with DSHS</a:t>
            </a:r>
            <a:endParaRPr lang="en-US" dirty="0"/>
          </a:p>
        </p:txBody>
      </p:sp>
      <p:sp>
        <p:nvSpPr>
          <p:cNvPr id="3" name="Content Placeholder 2"/>
          <p:cNvSpPr>
            <a:spLocks noGrp="1"/>
          </p:cNvSpPr>
          <p:nvPr>
            <p:ph idx="1"/>
          </p:nvPr>
        </p:nvSpPr>
        <p:spPr>
          <a:ln>
            <a:noFill/>
          </a:ln>
        </p:spPr>
        <p:txBody>
          <a:bodyPr/>
          <a:lstStyle/>
          <a:p>
            <a:r>
              <a:rPr lang="en-US" dirty="0" smtClean="0"/>
              <a:t>Law enforcement used to check with local behavioral health organizations (BHOs) for up-to date local data on mental health and involuntary commitment.</a:t>
            </a:r>
          </a:p>
          <a:p>
            <a:r>
              <a:rPr lang="en-US" dirty="0" smtClean="0"/>
              <a:t>Since 2014 this information has been submitted to DSHS in real time negating the need to check with BHOs.</a:t>
            </a:r>
          </a:p>
          <a:p>
            <a:r>
              <a:rPr lang="en-US" u="sng" dirty="0" smtClean="0"/>
              <a:t>Law enforcement agencies that only check with BHOs may miss involuntary commitments from other parts of the state that will be in the DSHS system.</a:t>
            </a:r>
          </a:p>
          <a:p>
            <a:endParaRPr lang="en-US" dirty="0"/>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8" name="Wave 7">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TextBox 8"/>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0" name="Rounded Rectangle 9">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1" name="TextBox 1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2" name="TextBox 1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3" name="Oval 1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1391976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4000">
              <a:srgbClr val="DEC7EF"/>
            </a:gs>
            <a:gs pos="0">
              <a:schemeClr val="bg1"/>
            </a:gs>
            <a:gs pos="100000">
              <a:srgbClr val="E4D2F2"/>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Potential time delay for mental health data</a:t>
            </a:r>
            <a:endParaRPr lang="en-US" dirty="0"/>
          </a:p>
        </p:txBody>
      </p:sp>
      <p:sp>
        <p:nvSpPr>
          <p:cNvPr id="3" name="Content Placeholder 2"/>
          <p:cNvSpPr>
            <a:spLocks noGrp="1"/>
          </p:cNvSpPr>
          <p:nvPr>
            <p:ph idx="1"/>
          </p:nvPr>
        </p:nvSpPr>
        <p:spPr>
          <a:ln>
            <a:noFill/>
          </a:ln>
        </p:spPr>
        <p:txBody>
          <a:bodyPr/>
          <a:lstStyle/>
          <a:p>
            <a:r>
              <a:rPr lang="en-US" dirty="0" smtClean="0"/>
              <a:t>Civil mental health cases use non-well identified persons, and require manual entry of records prior to submission to NICS.</a:t>
            </a:r>
          </a:p>
          <a:p>
            <a:r>
              <a:rPr lang="en-US" dirty="0" smtClean="0"/>
              <a:t>RCW 9.41.047 allows for 3 days to complete the form that sends information on these cases to DOL and NICS.</a:t>
            </a:r>
          </a:p>
          <a:p>
            <a:r>
              <a:rPr lang="en-US" u="sng" dirty="0" smtClean="0"/>
              <a:t>In cases that take the full 3 days to enter NICS, involuntarily committed people that purchase firearms directly following their commitment may not be flagged in the system at the time of the NICS check.</a:t>
            </a:r>
          </a:p>
          <a:p>
            <a:endParaRPr lang="en-US" dirty="0"/>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8" name="Wave 7">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9" name="TextBox 8"/>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10" name="Rounded Rectangle 9">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1" name="TextBox 1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2" name="TextBox 1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3" name="Oval 1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042439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3000">
              <a:srgbClr val="FFD3D3"/>
            </a:gs>
            <a:gs pos="100000">
              <a:srgbClr val="FFB7B7"/>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No retention of mental health data by DOL</a:t>
            </a:r>
            <a:endParaRPr lang="en-US" dirty="0"/>
          </a:p>
        </p:txBody>
      </p:sp>
      <p:sp>
        <p:nvSpPr>
          <p:cNvPr id="3" name="Content Placeholder 2"/>
          <p:cNvSpPr>
            <a:spLocks noGrp="1"/>
          </p:cNvSpPr>
          <p:nvPr>
            <p:ph idx="1"/>
          </p:nvPr>
        </p:nvSpPr>
        <p:spPr>
          <a:ln>
            <a:noFill/>
          </a:ln>
        </p:spPr>
        <p:txBody>
          <a:bodyPr/>
          <a:lstStyle/>
          <a:p>
            <a:r>
              <a:rPr lang="en-US" dirty="0" smtClean="0"/>
              <a:t>AOC sends DOL information on those adjudicated ineligible to possess a firearm (not guilty by reason of insanity, court ordered treatment).</a:t>
            </a:r>
          </a:p>
          <a:p>
            <a:r>
              <a:rPr lang="en-US" dirty="0" smtClean="0"/>
              <a:t>DOL checks this information against the database but does NOT store records as RCW 9.41.047(2) only gives authority to run checks.</a:t>
            </a:r>
          </a:p>
          <a:p>
            <a:r>
              <a:rPr lang="en-US" u="sng" dirty="0" smtClean="0"/>
              <a:t>This means that a person deemed ineligible could enter the system at a later date and would not be flagged in any way; court notification of DOL only works on current CPL holders, not future owners.</a:t>
            </a:r>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8" name="Wave 7">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TextBox 8"/>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0" name="Rounded Rectangle 9">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1" name="TextBox 1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2" name="TextBox 1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3" name="Oval 1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646271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3000">
              <a:srgbClr val="FFD3D3"/>
            </a:gs>
            <a:gs pos="100000">
              <a:srgbClr val="FFB7B7"/>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PTAs do not contain prior buyer names</a:t>
            </a:r>
            <a:endParaRPr lang="en-US" dirty="0"/>
          </a:p>
        </p:txBody>
      </p:sp>
      <p:sp>
        <p:nvSpPr>
          <p:cNvPr id="3" name="Content Placeholder 2"/>
          <p:cNvSpPr>
            <a:spLocks noGrp="1"/>
          </p:cNvSpPr>
          <p:nvPr>
            <p:ph idx="1"/>
          </p:nvPr>
        </p:nvSpPr>
        <p:spPr>
          <a:ln>
            <a:noFill/>
          </a:ln>
        </p:spPr>
        <p:txBody>
          <a:bodyPr/>
          <a:lstStyle/>
          <a:p>
            <a:r>
              <a:rPr lang="en-US" dirty="0" smtClean="0"/>
              <a:t>Current PTA forms do not include fields requesting for any alternate names the purchaser may have gone by in the past.</a:t>
            </a:r>
          </a:p>
          <a:p>
            <a:r>
              <a:rPr lang="en-US" dirty="0" smtClean="0"/>
              <a:t>AKAs most commonly will detect changes in last names due to marriage, but may also aid in cases of name changes or nicknames.</a:t>
            </a:r>
          </a:p>
          <a:p>
            <a:r>
              <a:rPr lang="en-US" u="sng" dirty="0" smtClean="0"/>
              <a:t>Because law enforcement and dealers use these names to run checks, not having AKAs provided on the form can cause slowdowns or in some cases return false negatives during checks.</a:t>
            </a:r>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8" name="Wave 7">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TextBox 8"/>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0" name="Rounded Rectangle 9">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1" name="TextBox 1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2" name="TextBox 1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3" name="Oval 1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674745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FF9933">
                <a:lumMod val="60000"/>
                <a:lumOff val="40000"/>
              </a:srgbClr>
            </a:gs>
            <a:gs pos="0">
              <a:schemeClr val="bg1"/>
            </a:gs>
            <a:gs pos="100000">
              <a:srgbClr val="FF9933">
                <a:lumMod val="80000"/>
                <a:lumOff val="2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ounded Rectangle 4">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32" name="Title 1"/>
          <p:cNvSpPr>
            <a:spLocks noGrp="1"/>
          </p:cNvSpPr>
          <p:nvPr>
            <p:ph type="title"/>
          </p:nvPr>
        </p:nvSpPr>
        <p:spPr>
          <a:xfrm>
            <a:off x="838199" y="365125"/>
            <a:ext cx="11023243" cy="1325563"/>
          </a:xfrm>
          <a:ln>
            <a:noFill/>
          </a:ln>
        </p:spPr>
        <p:txBody>
          <a:bodyPr/>
          <a:lstStyle/>
          <a:p>
            <a:r>
              <a:rPr lang="en-US" dirty="0" smtClean="0"/>
              <a:t>No follow-up for failed Form 4473 or NICS check</a:t>
            </a:r>
            <a:endParaRPr lang="en-US" dirty="0"/>
          </a:p>
        </p:txBody>
      </p:sp>
      <p:sp>
        <p:nvSpPr>
          <p:cNvPr id="33" name="Content Placeholder 2"/>
          <p:cNvSpPr>
            <a:spLocks noGrp="1"/>
          </p:cNvSpPr>
          <p:nvPr>
            <p:ph idx="1"/>
          </p:nvPr>
        </p:nvSpPr>
        <p:spPr>
          <a:xfrm>
            <a:off x="838200" y="1825625"/>
            <a:ext cx="10515600" cy="4351338"/>
          </a:xfrm>
          <a:ln>
            <a:noFill/>
          </a:ln>
        </p:spPr>
        <p:txBody>
          <a:bodyPr/>
          <a:lstStyle/>
          <a:p>
            <a:r>
              <a:rPr lang="en-US" dirty="0" smtClean="0"/>
              <a:t>Dealers have customers interested in transfers or purchases fill out form 4473 and submit to a background check.</a:t>
            </a:r>
          </a:p>
          <a:p>
            <a:r>
              <a:rPr lang="en-US" dirty="0" smtClean="0"/>
              <a:t>If a customer fails a check, no information is provided to the dealer as to why this is, and the customer is free to leave.</a:t>
            </a:r>
          </a:p>
          <a:p>
            <a:r>
              <a:rPr lang="en-US" dirty="0" smtClean="0"/>
              <a:t>Failed checks are kept by the business, and are not uploaded to any centralized database.</a:t>
            </a:r>
          </a:p>
          <a:p>
            <a:r>
              <a:rPr lang="en-US" u="sng" dirty="0" smtClean="0"/>
              <a:t>Because Form 4473 is entirely self-declared, a prohibited individual may have another chance at passing the form, or at obtaining a firearm through any other means.</a:t>
            </a:r>
            <a:endParaRPr lang="en-US" dirty="0"/>
          </a:p>
          <a:p>
            <a:endParaRPr lang="en-US" dirty="0"/>
          </a:p>
        </p:txBody>
      </p:sp>
      <p:sp>
        <p:nvSpPr>
          <p:cNvPr id="34" name="Rounded Rectangle 33">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35" name="Wave 34">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6" name="TextBox 35"/>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9" name="TextBox 8"/>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0" name="TextBox 9"/>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1" name="Oval 10"/>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76337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FF9933">
                <a:lumMod val="60000"/>
                <a:lumOff val="40000"/>
              </a:srgbClr>
            </a:gs>
            <a:gs pos="0">
              <a:schemeClr val="bg1"/>
            </a:gs>
            <a:gs pos="100000">
              <a:srgbClr val="FF9933">
                <a:lumMod val="80000"/>
                <a:lumOff val="2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ounded Rectangle 4">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4" name="Title 1"/>
          <p:cNvSpPr>
            <a:spLocks noGrp="1"/>
          </p:cNvSpPr>
          <p:nvPr>
            <p:ph type="title"/>
          </p:nvPr>
        </p:nvSpPr>
        <p:spPr>
          <a:xfrm>
            <a:off x="838200" y="365125"/>
            <a:ext cx="10515600" cy="1325563"/>
          </a:xfrm>
          <a:ln>
            <a:noFill/>
          </a:ln>
        </p:spPr>
        <p:txBody>
          <a:bodyPr/>
          <a:lstStyle/>
          <a:p>
            <a:r>
              <a:rPr lang="en-US" dirty="0" smtClean="0"/>
              <a:t>Long guns receive a reduced check</a:t>
            </a:r>
            <a:endParaRPr lang="en-US" dirty="0"/>
          </a:p>
        </p:txBody>
      </p:sp>
      <p:sp>
        <p:nvSpPr>
          <p:cNvPr id="6" name="Content Placeholder 2"/>
          <p:cNvSpPr>
            <a:spLocks noGrp="1"/>
          </p:cNvSpPr>
          <p:nvPr>
            <p:ph idx="1"/>
          </p:nvPr>
        </p:nvSpPr>
        <p:spPr>
          <a:xfrm>
            <a:off x="838200" y="1825625"/>
            <a:ext cx="10515600" cy="4351338"/>
          </a:xfrm>
          <a:ln>
            <a:noFill/>
          </a:ln>
        </p:spPr>
        <p:txBody>
          <a:bodyPr/>
          <a:lstStyle/>
          <a:p>
            <a:r>
              <a:rPr lang="en-US" dirty="0" smtClean="0"/>
              <a:t>By law, long guns such as rifles and shotguns are not required to undergo any additional background check by law enforcement before a transfer.</a:t>
            </a:r>
          </a:p>
          <a:p>
            <a:r>
              <a:rPr lang="en-US" dirty="0" smtClean="0"/>
              <a:t>Retaining a CPL does not alter the check received during long gun purchases in any way.</a:t>
            </a:r>
          </a:p>
          <a:p>
            <a:r>
              <a:rPr lang="en-US" u="sng" dirty="0" smtClean="0"/>
              <a:t>Due to the gaps in some information being entered into NICS and the additional investigative power of law enforcement, long guns receive a less complete check than pistols yet have no fewer </a:t>
            </a:r>
            <a:r>
              <a:rPr lang="en-US" u="sng" dirty="0" err="1" smtClean="0"/>
              <a:t>prohibitors</a:t>
            </a:r>
            <a:r>
              <a:rPr lang="en-US" u="sng" dirty="0"/>
              <a:t>.</a:t>
            </a:r>
            <a:endParaRPr lang="en-US" u="sng" dirty="0" smtClean="0"/>
          </a:p>
          <a:p>
            <a:endParaRPr lang="en-US" dirty="0"/>
          </a:p>
        </p:txBody>
      </p:sp>
      <p:sp>
        <p:nvSpPr>
          <p:cNvPr id="8" name="Rounded Rectangle 7">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9" name="Wave 8">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TextBox 9"/>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1" name="TextBox 1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2" name="TextBox 1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3" name="Oval 1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551945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chemeClr val="accent6">
                <a:lumMod val="20000"/>
                <a:lumOff val="80000"/>
              </a:schemeClr>
            </a:gs>
            <a:gs pos="0">
              <a:schemeClr val="bg1"/>
            </a:gs>
            <a:gs pos="100000">
              <a:schemeClr val="accent6">
                <a:lumMod val="40000"/>
                <a:lumOff val="60000"/>
              </a:schemeClr>
            </a:gs>
          </a:gsLst>
          <a:path path="rect">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9596435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470396954"/>
              </p:ext>
            </p:extLst>
          </p:nvPr>
        </p:nvGraphicFramePr>
        <p:xfrm>
          <a:off x="0" y="719666"/>
          <a:ext cx="12191999"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a:hlinkClick r:id="rId13" action="ppaction://hlinksldjump"/>
          </p:cNvPr>
          <p:cNvSpPr/>
          <p:nvPr/>
        </p:nvSpPr>
        <p:spPr>
          <a:xfrm>
            <a:off x="2497539" y="691037"/>
            <a:ext cx="941696" cy="914400"/>
          </a:xfrm>
          <a:prstGeom prst="ellipse">
            <a:avLst/>
          </a:prstGeom>
          <a:solidFill>
            <a:schemeClr val="accent4">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NCIC</a:t>
            </a:r>
            <a:endParaRPr lang="en-US" dirty="0"/>
          </a:p>
        </p:txBody>
      </p:sp>
      <p:sp>
        <p:nvSpPr>
          <p:cNvPr id="7" name="Oval 6">
            <a:hlinkClick r:id="rId14" action="ppaction://hlinksldjump"/>
          </p:cNvPr>
          <p:cNvSpPr/>
          <p:nvPr/>
        </p:nvSpPr>
        <p:spPr>
          <a:xfrm>
            <a:off x="3632578" y="646428"/>
            <a:ext cx="941696" cy="914400"/>
          </a:xfrm>
          <a:prstGeom prst="ellipse">
            <a:avLst/>
          </a:prstGeom>
          <a:solidFill>
            <a:schemeClr val="accent4">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NICS</a:t>
            </a:r>
            <a:endParaRPr lang="en-US" dirty="0"/>
          </a:p>
        </p:txBody>
      </p:sp>
      <p:sp>
        <p:nvSpPr>
          <p:cNvPr id="8" name="Oval 7">
            <a:hlinkClick r:id="rId15" action="ppaction://hlinksldjump"/>
          </p:cNvPr>
          <p:cNvSpPr/>
          <p:nvPr/>
        </p:nvSpPr>
        <p:spPr>
          <a:xfrm>
            <a:off x="4767617" y="652400"/>
            <a:ext cx="941696" cy="914400"/>
          </a:xfrm>
          <a:prstGeom prst="ellipse">
            <a:avLst/>
          </a:prstGeom>
          <a:solidFill>
            <a:schemeClr val="accent4">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Criminal History (III)</a:t>
            </a:r>
          </a:p>
        </p:txBody>
      </p:sp>
      <p:sp>
        <p:nvSpPr>
          <p:cNvPr id="12" name="Oval 11"/>
          <p:cNvSpPr/>
          <p:nvPr/>
        </p:nvSpPr>
        <p:spPr>
          <a:xfrm>
            <a:off x="11250303" y="5681133"/>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Local Mental Health</a:t>
            </a:r>
            <a:endParaRPr lang="en-US" sz="1100" dirty="0"/>
          </a:p>
        </p:txBody>
      </p:sp>
      <p:sp>
        <p:nvSpPr>
          <p:cNvPr id="13" name="Oval 12">
            <a:hlinkClick r:id="rId16" action="ppaction://hlinksldjump"/>
          </p:cNvPr>
          <p:cNvSpPr/>
          <p:nvPr/>
        </p:nvSpPr>
        <p:spPr>
          <a:xfrm>
            <a:off x="8711820" y="5452533"/>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AOC</a:t>
            </a:r>
            <a:endParaRPr lang="en-US" dirty="0"/>
          </a:p>
        </p:txBody>
      </p:sp>
      <p:sp>
        <p:nvSpPr>
          <p:cNvPr id="14" name="Oval 13">
            <a:hlinkClick r:id="rId17" action="ppaction://hlinksldjump"/>
          </p:cNvPr>
          <p:cNvSpPr/>
          <p:nvPr/>
        </p:nvSpPr>
        <p:spPr>
          <a:xfrm>
            <a:off x="9981061" y="5897157"/>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DSHS</a:t>
            </a:r>
            <a:endParaRPr lang="en-US" sz="1600" dirty="0"/>
          </a:p>
        </p:txBody>
      </p:sp>
      <p:sp>
        <p:nvSpPr>
          <p:cNvPr id="15" name="Oval 14">
            <a:hlinkClick r:id="rId18" action="ppaction://hlinksldjump"/>
          </p:cNvPr>
          <p:cNvSpPr/>
          <p:nvPr/>
        </p:nvSpPr>
        <p:spPr>
          <a:xfrm>
            <a:off x="6081489" y="5710578"/>
            <a:ext cx="941696" cy="914400"/>
          </a:xfrm>
          <a:prstGeom prst="ellipse">
            <a:avLst/>
          </a:prstGeom>
          <a:solidFill>
            <a:schemeClr val="accent1">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Local Criminal Records</a:t>
            </a:r>
            <a:endParaRPr lang="en-US" sz="1100" dirty="0"/>
          </a:p>
        </p:txBody>
      </p:sp>
      <p:sp>
        <p:nvSpPr>
          <p:cNvPr id="16" name="Oval 15">
            <a:hlinkClick r:id="rId16" action="ppaction://hlinksldjump"/>
          </p:cNvPr>
          <p:cNvSpPr/>
          <p:nvPr/>
        </p:nvSpPr>
        <p:spPr>
          <a:xfrm>
            <a:off x="7437185" y="5399521"/>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JIS</a:t>
            </a:r>
            <a:endParaRPr lang="en-US" dirty="0"/>
          </a:p>
        </p:txBody>
      </p:sp>
      <p:cxnSp>
        <p:nvCxnSpPr>
          <p:cNvPr id="18" name="Straight Arrow Connector 17"/>
          <p:cNvCxnSpPr>
            <a:endCxn id="7" idx="2"/>
          </p:cNvCxnSpPr>
          <p:nvPr/>
        </p:nvCxnSpPr>
        <p:spPr>
          <a:xfrm>
            <a:off x="3439235" y="1103628"/>
            <a:ext cx="1933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4103426" y="1563643"/>
            <a:ext cx="0" cy="163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8" idx="2"/>
            <a:endCxn id="7" idx="6"/>
          </p:cNvCxnSpPr>
          <p:nvPr/>
        </p:nvCxnSpPr>
        <p:spPr>
          <a:xfrm flipH="1" flipV="1">
            <a:off x="4574274" y="1103628"/>
            <a:ext cx="193343" cy="59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9182668" y="5117910"/>
            <a:ext cx="798393" cy="334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4" idx="0"/>
          </p:cNvCxnSpPr>
          <p:nvPr/>
        </p:nvCxnSpPr>
        <p:spPr>
          <a:xfrm flipV="1">
            <a:off x="10451909" y="5177490"/>
            <a:ext cx="0" cy="719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flipV="1">
            <a:off x="11109278" y="5117910"/>
            <a:ext cx="611873" cy="5632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12" idx="2"/>
            <a:endCxn id="14" idx="6"/>
          </p:cNvCxnSpPr>
          <p:nvPr/>
        </p:nvCxnSpPr>
        <p:spPr>
          <a:xfrm flipH="1">
            <a:off x="10922757" y="6138333"/>
            <a:ext cx="32754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7023185" y="6040808"/>
            <a:ext cx="446982" cy="126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6580497" y="5177490"/>
            <a:ext cx="385547" cy="502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16" idx="1"/>
          </p:cNvCxnSpPr>
          <p:nvPr/>
        </p:nvCxnSpPr>
        <p:spPr>
          <a:xfrm flipH="1" flipV="1">
            <a:off x="7454228" y="5177490"/>
            <a:ext cx="120865" cy="355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9182668" y="719666"/>
            <a:ext cx="0" cy="3035808"/>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9370890" y="719666"/>
            <a:ext cx="2162037" cy="923330"/>
          </a:xfrm>
          <a:prstGeom prst="rect">
            <a:avLst/>
          </a:prstGeom>
          <a:noFill/>
        </p:spPr>
        <p:txBody>
          <a:bodyPr wrap="square" rtlCol="0">
            <a:spAutoFit/>
          </a:bodyPr>
          <a:lstStyle/>
          <a:p>
            <a:r>
              <a:rPr lang="en-US" dirty="0" smtClean="0"/>
              <a:t>Only handguns receive local background checks.</a:t>
            </a:r>
            <a:endParaRPr lang="en-US" dirty="0"/>
          </a:p>
        </p:txBody>
      </p:sp>
      <p:sp>
        <p:nvSpPr>
          <p:cNvPr id="25" name="Oval 24">
            <a:hlinkClick r:id="rId13" action="ppaction://hlinksldjump"/>
          </p:cNvPr>
          <p:cNvSpPr/>
          <p:nvPr/>
        </p:nvSpPr>
        <p:spPr>
          <a:xfrm>
            <a:off x="4212608" y="5680450"/>
            <a:ext cx="941696" cy="914400"/>
          </a:xfrm>
          <a:prstGeom prst="ellipse">
            <a:avLst/>
          </a:prstGeom>
          <a:solidFill>
            <a:schemeClr val="accent4">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solidFill>
                  <a:schemeClr val="bg1"/>
                </a:solidFill>
              </a:rPr>
              <a:t>WACIC</a:t>
            </a:r>
            <a:endParaRPr lang="en-US" sz="1200" dirty="0">
              <a:solidFill>
                <a:schemeClr val="bg1"/>
              </a:solidFill>
            </a:endParaRPr>
          </a:p>
        </p:txBody>
      </p:sp>
      <p:cxnSp>
        <p:nvCxnSpPr>
          <p:cNvPr id="3" name="Straight Arrow Connector 2"/>
          <p:cNvCxnSpPr>
            <a:stCxn id="25" idx="1"/>
          </p:cNvCxnSpPr>
          <p:nvPr/>
        </p:nvCxnSpPr>
        <p:spPr>
          <a:xfrm flipH="1" flipV="1">
            <a:off x="3978876" y="5285222"/>
            <a:ext cx="371640" cy="5291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5" idx="7"/>
          </p:cNvCxnSpPr>
          <p:nvPr/>
        </p:nvCxnSpPr>
        <p:spPr>
          <a:xfrm flipV="1">
            <a:off x="5016396" y="4828022"/>
            <a:ext cx="1564100" cy="986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ounded Rectangle 30"/>
          <p:cNvSpPr/>
          <p:nvPr/>
        </p:nvSpPr>
        <p:spPr>
          <a:xfrm>
            <a:off x="6843561" y="296428"/>
            <a:ext cx="1674916" cy="846475"/>
          </a:xfrm>
          <a:prstGeom prst="roundRect">
            <a:avLst/>
          </a:prstGeom>
          <a:solidFill>
            <a:srgbClr val="FFFF00"/>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Long guns approved</a:t>
            </a:r>
            <a:endParaRPr lang="en-US" b="1" dirty="0">
              <a:solidFill>
                <a:schemeClr val="tx1"/>
              </a:solidFill>
            </a:endParaRPr>
          </a:p>
        </p:txBody>
      </p:sp>
      <p:cxnSp>
        <p:nvCxnSpPr>
          <p:cNvPr id="23" name="Straight Arrow Connector 22"/>
          <p:cNvCxnSpPr>
            <a:stCxn id="16" idx="7"/>
          </p:cNvCxnSpPr>
          <p:nvPr/>
        </p:nvCxnSpPr>
        <p:spPr>
          <a:xfrm flipV="1">
            <a:off x="8240973" y="4828022"/>
            <a:ext cx="1682085" cy="7054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ounded Rectangle 1">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9" name="Rounded Rectangle 8">
            <a:hlinkClick r:id="" action="ppaction://hlinkshowjump?jump=nextslide"/>
          </p:cNvPr>
          <p:cNvSpPr/>
          <p:nvPr/>
        </p:nvSpPr>
        <p:spPr>
          <a:xfrm>
            <a:off x="1668732" y="5990012"/>
            <a:ext cx="1274633" cy="83077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 CPL</a:t>
            </a:r>
            <a:endParaRPr lang="en-US" dirty="0"/>
          </a:p>
        </p:txBody>
      </p:sp>
      <p:sp>
        <p:nvSpPr>
          <p:cNvPr id="33" name="Oval 32">
            <a:hlinkClick r:id="rId19" action="ppaction://hlinksldjump"/>
          </p:cNvPr>
          <p:cNvSpPr/>
          <p:nvPr/>
        </p:nvSpPr>
        <p:spPr>
          <a:xfrm>
            <a:off x="4350516" y="2555454"/>
            <a:ext cx="914400" cy="914400"/>
          </a:xfrm>
          <a:prstGeom prst="ellipse">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DOL PTA Form</a:t>
            </a:r>
            <a:endParaRPr lang="en-US" sz="1600" dirty="0"/>
          </a:p>
        </p:txBody>
      </p:sp>
      <p:sp>
        <p:nvSpPr>
          <p:cNvPr id="37" name="TextBox 36"/>
          <p:cNvSpPr txBox="1"/>
          <p:nvPr/>
        </p:nvSpPr>
        <p:spPr>
          <a:xfrm>
            <a:off x="5079194" y="2555454"/>
            <a:ext cx="849913" cy="246221"/>
          </a:xfrm>
          <a:prstGeom prst="rect">
            <a:avLst/>
          </a:prstGeom>
          <a:noFill/>
        </p:spPr>
        <p:txBody>
          <a:bodyPr wrap="none" rtlCol="0">
            <a:spAutoFit/>
          </a:bodyPr>
          <a:lstStyle/>
          <a:p>
            <a:r>
              <a:rPr lang="en-US" sz="1000" dirty="0" smtClean="0"/>
              <a:t>*Pistols Only</a:t>
            </a:r>
            <a:endParaRPr lang="en-US" sz="1000" dirty="0"/>
          </a:p>
        </p:txBody>
      </p:sp>
      <p:sp>
        <p:nvSpPr>
          <p:cNvPr id="34" name="Wave 33">
            <a:hlinkClick r:id="rId20"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TextBox 9"/>
          <p:cNvSpPr txBox="1"/>
          <p:nvPr/>
        </p:nvSpPr>
        <p:spPr>
          <a:xfrm>
            <a:off x="606787" y="161665"/>
            <a:ext cx="1755267" cy="307777"/>
          </a:xfrm>
          <a:prstGeom prst="rect">
            <a:avLst/>
          </a:prstGeom>
          <a:noFill/>
        </p:spPr>
        <p:txBody>
          <a:bodyPr wrap="square" rtlCol="0">
            <a:spAutoFit/>
          </a:bodyPr>
          <a:lstStyle/>
          <a:p>
            <a:r>
              <a:rPr lang="en-US" sz="1400" dirty="0" smtClean="0"/>
              <a:t>List of potential gaps</a:t>
            </a:r>
            <a:endParaRPr lang="en-US" sz="1400" dirty="0"/>
          </a:p>
        </p:txBody>
      </p:sp>
      <p:sp>
        <p:nvSpPr>
          <p:cNvPr id="17" name="Right Arrow 16"/>
          <p:cNvSpPr/>
          <p:nvPr/>
        </p:nvSpPr>
        <p:spPr>
          <a:xfrm rot="16200000">
            <a:off x="7345414" y="1338005"/>
            <a:ext cx="484632" cy="18657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62054" y="65477"/>
            <a:ext cx="4454938" cy="430887"/>
          </a:xfrm>
          <a:prstGeom prst="rect">
            <a:avLst/>
          </a:prstGeom>
          <a:noFill/>
        </p:spPr>
        <p:txBody>
          <a:bodyPr wrap="none" rtlCol="0">
            <a:spAutoFit/>
          </a:bodyPr>
          <a:lstStyle/>
          <a:p>
            <a:r>
              <a:rPr lang="en-US" sz="2200" b="1" dirty="0" smtClean="0"/>
              <a:t>Background Check Overview: W/CPL</a:t>
            </a:r>
            <a:endParaRPr lang="en-US" sz="2200" b="1" dirty="0"/>
          </a:p>
        </p:txBody>
      </p:sp>
      <p:sp>
        <p:nvSpPr>
          <p:cNvPr id="32" name="TextBox 31"/>
          <p:cNvSpPr txBox="1"/>
          <p:nvPr/>
        </p:nvSpPr>
        <p:spPr>
          <a:xfrm>
            <a:off x="0" y="911680"/>
            <a:ext cx="6285182" cy="5078313"/>
          </a:xfrm>
          <a:prstGeom prst="rect">
            <a:avLst/>
          </a:prstGeom>
          <a:solidFill>
            <a:schemeClr val="bg1"/>
          </a:solidFill>
        </p:spPr>
        <p:txBody>
          <a:bodyPr wrap="none" rtlCol="0">
            <a:spAutoFit/>
          </a:bodyPr>
          <a:lstStyle/>
          <a:p>
            <a:r>
              <a:rPr lang="en-US" b="1" dirty="0" smtClean="0"/>
              <a:t>     ^ </a:t>
            </a:r>
            <a:r>
              <a:rPr lang="en-US" dirty="0" smtClean="0"/>
              <a:t>Click again to close</a:t>
            </a:r>
          </a:p>
          <a:p>
            <a:endParaRPr lang="en-US" b="1" dirty="0" smtClean="0"/>
          </a:p>
          <a:p>
            <a:r>
              <a:rPr lang="en-US" b="1" dirty="0" smtClean="0"/>
              <a:t>AOC-</a:t>
            </a:r>
            <a:r>
              <a:rPr lang="en-US" dirty="0" smtClean="0"/>
              <a:t> Administrative Office of the Courts</a:t>
            </a:r>
          </a:p>
          <a:p>
            <a:r>
              <a:rPr lang="en-US" b="1" dirty="0" smtClean="0"/>
              <a:t>CPL-</a:t>
            </a:r>
            <a:r>
              <a:rPr lang="en-US" dirty="0" smtClean="0"/>
              <a:t> Concealed Pistol License</a:t>
            </a:r>
          </a:p>
          <a:p>
            <a:r>
              <a:rPr lang="en-US" b="1" dirty="0" smtClean="0"/>
              <a:t>DOL-</a:t>
            </a:r>
            <a:r>
              <a:rPr lang="en-US" dirty="0" smtClean="0"/>
              <a:t> Department of Licensing</a:t>
            </a:r>
          </a:p>
          <a:p>
            <a:r>
              <a:rPr lang="en-US" b="1" dirty="0" smtClean="0"/>
              <a:t>DSHS-</a:t>
            </a:r>
            <a:r>
              <a:rPr lang="en-US" dirty="0" smtClean="0"/>
              <a:t> Department of Health and Human Services</a:t>
            </a:r>
          </a:p>
          <a:p>
            <a:r>
              <a:rPr lang="en-US" b="1" dirty="0" smtClean="0"/>
              <a:t>FFL-</a:t>
            </a:r>
            <a:r>
              <a:rPr lang="en-US" dirty="0" smtClean="0"/>
              <a:t> Federal Firearms License (Dealer)</a:t>
            </a:r>
          </a:p>
          <a:p>
            <a:r>
              <a:rPr lang="en-US" b="1" dirty="0" smtClean="0"/>
              <a:t>Handgun/pistol-</a:t>
            </a:r>
            <a:r>
              <a:rPr lang="en-US" dirty="0" smtClean="0"/>
              <a:t> Firearm with a barrel less than 16”</a:t>
            </a:r>
          </a:p>
          <a:p>
            <a:r>
              <a:rPr lang="en-US" b="1" dirty="0" smtClean="0"/>
              <a:t>III-</a:t>
            </a:r>
            <a:r>
              <a:rPr lang="en-US" dirty="0" smtClean="0"/>
              <a:t> Interstate Identification Index (Criminal History)</a:t>
            </a:r>
          </a:p>
          <a:p>
            <a:r>
              <a:rPr lang="en-US" b="1" dirty="0" smtClean="0"/>
              <a:t>ITPF-</a:t>
            </a:r>
            <a:r>
              <a:rPr lang="en-US" dirty="0" smtClean="0"/>
              <a:t> Ineligible to Possess a Firearm</a:t>
            </a:r>
          </a:p>
          <a:p>
            <a:r>
              <a:rPr lang="en-US" b="1" dirty="0" smtClean="0"/>
              <a:t>JIS-</a:t>
            </a:r>
            <a:r>
              <a:rPr lang="en-US" dirty="0" smtClean="0"/>
              <a:t> Judicial Information System</a:t>
            </a:r>
          </a:p>
          <a:p>
            <a:r>
              <a:rPr lang="en-US" b="1" dirty="0" smtClean="0"/>
              <a:t>Long gun- </a:t>
            </a:r>
            <a:r>
              <a:rPr lang="en-US" dirty="0" smtClean="0"/>
              <a:t>Larger firearms such as rifles or shotguns</a:t>
            </a:r>
          </a:p>
          <a:p>
            <a:r>
              <a:rPr lang="en-US" b="1" dirty="0" smtClean="0"/>
              <a:t>NCIC- </a:t>
            </a:r>
            <a:r>
              <a:rPr lang="en-US" dirty="0" smtClean="0"/>
              <a:t>National Crime Information Center (Hot File)</a:t>
            </a:r>
          </a:p>
          <a:p>
            <a:r>
              <a:rPr lang="en-US" b="1" dirty="0" smtClean="0"/>
              <a:t>NICS-</a:t>
            </a:r>
            <a:r>
              <a:rPr lang="en-US" dirty="0" smtClean="0"/>
              <a:t> National Instant Criminal Background Check System</a:t>
            </a:r>
          </a:p>
          <a:p>
            <a:r>
              <a:rPr lang="en-US" b="1" dirty="0" smtClean="0"/>
              <a:t>PTA- </a:t>
            </a:r>
            <a:r>
              <a:rPr lang="en-US" dirty="0" smtClean="0"/>
              <a:t>Pistol Transfer Application</a:t>
            </a:r>
            <a:endParaRPr lang="en-US" b="1" dirty="0" smtClean="0"/>
          </a:p>
          <a:p>
            <a:r>
              <a:rPr lang="en-US" b="1" dirty="0" smtClean="0"/>
              <a:t>WACIC-</a:t>
            </a:r>
            <a:r>
              <a:rPr lang="en-US" dirty="0" smtClean="0"/>
              <a:t> Washington Crime Information Center (Hot File)</a:t>
            </a:r>
          </a:p>
          <a:p>
            <a:r>
              <a:rPr lang="en-US" b="1" dirty="0" smtClean="0"/>
              <a:t>WASIS- </a:t>
            </a:r>
            <a:r>
              <a:rPr lang="en-US" dirty="0" smtClean="0"/>
              <a:t>Washington State Identification System (Criminal History)</a:t>
            </a:r>
          </a:p>
          <a:p>
            <a:r>
              <a:rPr lang="en-US" b="1" dirty="0" smtClean="0"/>
              <a:t>WSP-</a:t>
            </a:r>
            <a:r>
              <a:rPr lang="en-US" dirty="0" smtClean="0"/>
              <a:t> Washington State Patrol</a:t>
            </a:r>
            <a:endParaRPr lang="en-US" dirty="0"/>
          </a:p>
        </p:txBody>
      </p:sp>
      <p:sp>
        <p:nvSpPr>
          <p:cNvPr id="43" name="TextBox 42"/>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35" name="Oval 34"/>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100913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2" grpId="0" animBg="1"/>
      <p:bldP spid="3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FF9933">
                <a:lumMod val="60000"/>
                <a:lumOff val="40000"/>
              </a:srgbClr>
            </a:gs>
            <a:gs pos="0">
              <a:schemeClr val="bg1"/>
            </a:gs>
            <a:gs pos="100000">
              <a:srgbClr val="FF9933">
                <a:lumMod val="80000"/>
                <a:lumOff val="2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ounded Rectangle 4">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4" name="Title 1"/>
          <p:cNvSpPr>
            <a:spLocks noGrp="1"/>
          </p:cNvSpPr>
          <p:nvPr>
            <p:ph type="title"/>
          </p:nvPr>
        </p:nvSpPr>
        <p:spPr>
          <a:xfrm>
            <a:off x="838200" y="365125"/>
            <a:ext cx="10515600" cy="1325563"/>
          </a:xfrm>
          <a:ln>
            <a:noFill/>
          </a:ln>
        </p:spPr>
        <p:txBody>
          <a:bodyPr/>
          <a:lstStyle/>
          <a:p>
            <a:r>
              <a:rPr lang="en-US" dirty="0" smtClean="0"/>
              <a:t>Dealers cannot verify CPL on site</a:t>
            </a:r>
            <a:endParaRPr lang="en-US" dirty="0"/>
          </a:p>
        </p:txBody>
      </p:sp>
      <p:sp>
        <p:nvSpPr>
          <p:cNvPr id="6" name="Content Placeholder 2"/>
          <p:cNvSpPr>
            <a:spLocks noGrp="1"/>
          </p:cNvSpPr>
          <p:nvPr>
            <p:ph idx="1"/>
          </p:nvPr>
        </p:nvSpPr>
        <p:spPr>
          <a:xfrm>
            <a:off x="838200" y="1825625"/>
            <a:ext cx="10515600" cy="4351338"/>
          </a:xfrm>
          <a:ln>
            <a:noFill/>
          </a:ln>
        </p:spPr>
        <p:txBody>
          <a:bodyPr/>
          <a:lstStyle/>
          <a:p>
            <a:r>
              <a:rPr lang="en-US" dirty="0" smtClean="0"/>
              <a:t>When participating in a handgun transaction, dealers have the option to transfer possession following a federal background check if the recipient presents a valid CPL.</a:t>
            </a:r>
          </a:p>
          <a:p>
            <a:r>
              <a:rPr lang="en-US" dirty="0" smtClean="0"/>
              <a:t>Unlike law enforcement, dealers have no immediate way to verify the authenticity of a CPL, and the current license format does not include a picture of the holder.</a:t>
            </a:r>
          </a:p>
          <a:p>
            <a:r>
              <a:rPr lang="en-US" u="sng" dirty="0" smtClean="0"/>
              <a:t>Dealers may be at risk to unknowingly transfer a handgun to an individual with an invalid CPL, which would only be detected by law enforcement after the fact.</a:t>
            </a:r>
          </a:p>
          <a:p>
            <a:endParaRPr lang="en-US" dirty="0"/>
          </a:p>
        </p:txBody>
      </p:sp>
      <p:sp>
        <p:nvSpPr>
          <p:cNvPr id="8" name="Rounded Rectangle 7">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Back</a:t>
            </a:r>
            <a:endParaRPr lang="en-US" dirty="0">
              <a:solidFill>
                <a:prstClr val="white"/>
              </a:solidFill>
            </a:endParaRPr>
          </a:p>
        </p:txBody>
      </p:sp>
      <p:sp>
        <p:nvSpPr>
          <p:cNvPr id="9" name="Wave 8">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10" name="TextBox 9"/>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11" name="TextBox 1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2" name="TextBox 1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3" name="Oval 1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637279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FF9933">
                <a:lumMod val="60000"/>
                <a:lumOff val="40000"/>
              </a:srgbClr>
            </a:gs>
            <a:gs pos="0">
              <a:schemeClr val="bg1"/>
            </a:gs>
            <a:gs pos="100000">
              <a:srgbClr val="FF9933">
                <a:lumMod val="80000"/>
                <a:lumOff val="2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ounded Rectangle 4">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4" name="Title 1"/>
          <p:cNvSpPr>
            <a:spLocks noGrp="1"/>
          </p:cNvSpPr>
          <p:nvPr>
            <p:ph type="title"/>
          </p:nvPr>
        </p:nvSpPr>
        <p:spPr>
          <a:xfrm>
            <a:off x="838200" y="365125"/>
            <a:ext cx="10515600" cy="1325563"/>
          </a:xfrm>
          <a:ln>
            <a:noFill/>
          </a:ln>
        </p:spPr>
        <p:txBody>
          <a:bodyPr/>
          <a:lstStyle/>
          <a:p>
            <a:r>
              <a:rPr lang="en-US" dirty="0" smtClean="0"/>
              <a:t>Lack of clarity in firearm surrender process</a:t>
            </a:r>
            <a:endParaRPr lang="en-US" dirty="0"/>
          </a:p>
        </p:txBody>
      </p:sp>
      <p:sp>
        <p:nvSpPr>
          <p:cNvPr id="6" name="Content Placeholder 2"/>
          <p:cNvSpPr>
            <a:spLocks noGrp="1"/>
          </p:cNvSpPr>
          <p:nvPr>
            <p:ph idx="1"/>
          </p:nvPr>
        </p:nvSpPr>
        <p:spPr>
          <a:xfrm>
            <a:off x="838200" y="1825625"/>
            <a:ext cx="10515600" cy="4351338"/>
          </a:xfrm>
          <a:ln>
            <a:noFill/>
          </a:ln>
        </p:spPr>
        <p:txBody>
          <a:bodyPr/>
          <a:lstStyle/>
          <a:p>
            <a:r>
              <a:rPr lang="en-US" dirty="0" smtClean="0"/>
              <a:t>In cases with CPL carriers or in some cases when the law enforcement background check exceeds 10 days (9.41.094) with a non-CPL carrier, FFLs will transfer the firearm prior to receiving the results of the check (9.41.090).</a:t>
            </a:r>
          </a:p>
          <a:p>
            <a:r>
              <a:rPr lang="en-US" dirty="0" smtClean="0"/>
              <a:t>In the event that the check turns up a </a:t>
            </a:r>
            <a:r>
              <a:rPr lang="en-US" dirty="0" err="1" smtClean="0"/>
              <a:t>prohibitor</a:t>
            </a:r>
            <a:r>
              <a:rPr lang="en-US" dirty="0" smtClean="0"/>
              <a:t> and the transfer is denied, there is no clear process for retrieving the firearm.</a:t>
            </a:r>
          </a:p>
          <a:p>
            <a:r>
              <a:rPr lang="en-US" u="sng" dirty="0" smtClean="0"/>
              <a:t>While these cases may be reduced by speeding up the check process, this will be a persistent issue with CPL carriers and will allow some individuals who have failed checks to retain firearms.</a:t>
            </a:r>
          </a:p>
          <a:p>
            <a:endParaRPr lang="en-US" dirty="0"/>
          </a:p>
        </p:txBody>
      </p:sp>
      <p:sp>
        <p:nvSpPr>
          <p:cNvPr id="8" name="Rounded Rectangle 7">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9" name="Wave 8">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TextBox 9"/>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1" name="TextBox 1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2" name="TextBox 1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3" name="Oval 1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348031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4000">
              <a:srgbClr val="C0B8FE"/>
            </a:gs>
            <a:gs pos="100000">
              <a:srgbClr val="9D90FE">
                <a:lumMod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ounded Rectangle 7">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10" name="Rounded Rectangle 9">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11" name="Wave 10">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12" name="TextBox 11"/>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22" name="Title 1"/>
          <p:cNvSpPr>
            <a:spLocks noGrp="1"/>
          </p:cNvSpPr>
          <p:nvPr>
            <p:ph type="title"/>
          </p:nvPr>
        </p:nvSpPr>
        <p:spPr>
          <a:xfrm>
            <a:off x="838200" y="365125"/>
            <a:ext cx="10515600" cy="1325563"/>
          </a:xfrm>
          <a:ln>
            <a:noFill/>
          </a:ln>
        </p:spPr>
        <p:txBody>
          <a:bodyPr/>
          <a:lstStyle/>
          <a:p>
            <a:r>
              <a:rPr lang="en-US" dirty="0" smtClean="0"/>
              <a:t>Unknown dispositions delay checks</a:t>
            </a:r>
            <a:endParaRPr lang="en-US" dirty="0"/>
          </a:p>
        </p:txBody>
      </p:sp>
      <p:sp>
        <p:nvSpPr>
          <p:cNvPr id="23" name="Content Placeholder 2"/>
          <p:cNvSpPr>
            <a:spLocks noGrp="1"/>
          </p:cNvSpPr>
          <p:nvPr>
            <p:ph idx="1"/>
          </p:nvPr>
        </p:nvSpPr>
        <p:spPr>
          <a:xfrm>
            <a:off x="838200" y="1825625"/>
            <a:ext cx="10515600" cy="4351338"/>
          </a:xfrm>
          <a:ln>
            <a:noFill/>
          </a:ln>
        </p:spPr>
        <p:txBody>
          <a:bodyPr/>
          <a:lstStyle/>
          <a:p>
            <a:r>
              <a:rPr lang="en-US" dirty="0" smtClean="0"/>
              <a:t>When law enforcement wishes to check for incomplete dispositions or other missing information regarding a criminal offense, they must contact the arresting agency and often the associated court</a:t>
            </a:r>
          </a:p>
          <a:p>
            <a:r>
              <a:rPr lang="en-US" dirty="0" smtClean="0"/>
              <a:t>Many courts charge fees, and some take multiple weeks to reply. In some cases, these courts are out of state.</a:t>
            </a:r>
          </a:p>
          <a:p>
            <a:r>
              <a:rPr lang="en-US" u="sng" dirty="0" smtClean="0"/>
              <a:t>Delays caused by checking incomplete records, especially during high volume periods, can cause the background check to pass its statutorily approved duration and allow dealers to transfer firearms before the check is completed.</a:t>
            </a:r>
          </a:p>
          <a:p>
            <a:endParaRPr lang="en-US" dirty="0"/>
          </a:p>
        </p:txBody>
      </p:sp>
      <p:sp>
        <p:nvSpPr>
          <p:cNvPr id="24" name="Rounded Rectangle 23">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9" name="TextBox 8"/>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3" name="TextBox 12"/>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4" name="Oval 13"/>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404381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4000">
              <a:srgbClr val="C0B8FE"/>
            </a:gs>
            <a:gs pos="100000">
              <a:srgbClr val="9D90FE">
                <a:lumMod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ounded Rectangle 7">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10" name="Rounded Rectangle 9">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11" name="Wave 10">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12" name="TextBox 11"/>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6" name="Title 1"/>
          <p:cNvSpPr>
            <a:spLocks noGrp="1"/>
          </p:cNvSpPr>
          <p:nvPr>
            <p:ph type="title"/>
          </p:nvPr>
        </p:nvSpPr>
        <p:spPr>
          <a:xfrm>
            <a:off x="838200" y="365125"/>
            <a:ext cx="11113394" cy="1325563"/>
          </a:xfrm>
          <a:ln>
            <a:noFill/>
          </a:ln>
        </p:spPr>
        <p:txBody>
          <a:bodyPr/>
          <a:lstStyle/>
          <a:p>
            <a:r>
              <a:rPr lang="en-US" dirty="0" smtClean="0"/>
              <a:t>Not all misdemeanor warrants entered into NICS</a:t>
            </a:r>
            <a:endParaRPr lang="en-US" dirty="0"/>
          </a:p>
        </p:txBody>
      </p:sp>
      <p:sp>
        <p:nvSpPr>
          <p:cNvPr id="7" name="Content Placeholder 2"/>
          <p:cNvSpPr>
            <a:spLocks noGrp="1"/>
          </p:cNvSpPr>
          <p:nvPr>
            <p:ph idx="1"/>
          </p:nvPr>
        </p:nvSpPr>
        <p:spPr>
          <a:xfrm>
            <a:off x="838200" y="1825625"/>
            <a:ext cx="10515600" cy="4351338"/>
          </a:xfrm>
          <a:ln>
            <a:noFill/>
          </a:ln>
        </p:spPr>
        <p:txBody>
          <a:bodyPr/>
          <a:lstStyle/>
          <a:p>
            <a:r>
              <a:rPr lang="en-US" dirty="0" smtClean="0"/>
              <a:t>Law enforcement must upload all felony warrants to the NICS Index and has the option to upload misdemeanor warrants.</a:t>
            </a:r>
          </a:p>
          <a:p>
            <a:r>
              <a:rPr lang="en-US" dirty="0" smtClean="0"/>
              <a:t>All warrants must be updated within the system annually, which can create a high volume of work for misdemeanor warrants. Because they are optional, many large agencies do not input them.</a:t>
            </a:r>
          </a:p>
          <a:p>
            <a:r>
              <a:rPr lang="en-US" u="sng" dirty="0" smtClean="0"/>
              <a:t>Because NICS is the primary check used by FFLs, many misdemeanor warrants may be missing from the checks conducted on long gun purchasers and may complicate the background check process for other law enforcement agencies.</a:t>
            </a:r>
          </a:p>
          <a:p>
            <a:endParaRPr lang="en-US" dirty="0"/>
          </a:p>
        </p:txBody>
      </p:sp>
      <p:sp>
        <p:nvSpPr>
          <p:cNvPr id="9" name="Rounded Rectangle 8">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3" name="TextBox 12"/>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4" name="TextBox 13"/>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5" name="Oval 14"/>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85061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4000">
              <a:srgbClr val="C0B8FE"/>
            </a:gs>
            <a:gs pos="100000">
              <a:srgbClr val="9D90FE">
                <a:lumMod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ounded Rectangle 7">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10" name="Rounded Rectangle 9">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11" name="Wave 10">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12" name="TextBox 11"/>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6" name="Title 1"/>
          <p:cNvSpPr>
            <a:spLocks noGrp="1"/>
          </p:cNvSpPr>
          <p:nvPr>
            <p:ph type="title"/>
          </p:nvPr>
        </p:nvSpPr>
        <p:spPr>
          <a:xfrm>
            <a:off x="838200" y="365125"/>
            <a:ext cx="10515600" cy="1325563"/>
          </a:xfrm>
          <a:ln>
            <a:noFill/>
          </a:ln>
        </p:spPr>
        <p:txBody>
          <a:bodyPr/>
          <a:lstStyle/>
          <a:p>
            <a:r>
              <a:rPr lang="en-US" dirty="0" smtClean="0"/>
              <a:t>Dealers not informed when check begins</a:t>
            </a:r>
            <a:endParaRPr lang="en-US" dirty="0"/>
          </a:p>
        </p:txBody>
      </p:sp>
      <p:sp>
        <p:nvSpPr>
          <p:cNvPr id="7" name="Content Placeholder 2"/>
          <p:cNvSpPr>
            <a:spLocks noGrp="1"/>
          </p:cNvSpPr>
          <p:nvPr>
            <p:ph idx="1"/>
          </p:nvPr>
        </p:nvSpPr>
        <p:spPr>
          <a:xfrm>
            <a:off x="838200" y="1825625"/>
            <a:ext cx="10515600" cy="4351338"/>
          </a:xfrm>
          <a:ln>
            <a:noFill/>
          </a:ln>
        </p:spPr>
        <p:txBody>
          <a:bodyPr/>
          <a:lstStyle/>
          <a:p>
            <a:r>
              <a:rPr lang="en-US" dirty="0" smtClean="0"/>
              <a:t>When sending a PTA to law enforcement for a local background check, FFLs will often fax the required documentation.</a:t>
            </a:r>
          </a:p>
          <a:p>
            <a:r>
              <a:rPr lang="en-US" dirty="0" smtClean="0"/>
              <a:t>In at least some places, there is no process in place to inform FFLs of successful receipt of the materials.</a:t>
            </a:r>
          </a:p>
          <a:p>
            <a:r>
              <a:rPr lang="en-US" u="sng" dirty="0" smtClean="0"/>
              <a:t>Instances where the transfer is unsuccessful and LEAs do not receive the form are often only discovered at the end of the 10 business day time period allowed for checks. At this time, FFLs can lawfully transfer the firearm in question.</a:t>
            </a:r>
          </a:p>
          <a:p>
            <a:endParaRPr lang="en-US" dirty="0"/>
          </a:p>
        </p:txBody>
      </p:sp>
      <p:sp>
        <p:nvSpPr>
          <p:cNvPr id="9" name="Rounded Rectangle 8">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3" name="TextBox 12"/>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4" name="TextBox 13"/>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5" name="Oval 14"/>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349876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4000">
              <a:srgbClr val="C0B8FE"/>
            </a:gs>
            <a:gs pos="100000">
              <a:srgbClr val="9D90FE">
                <a:lumMod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ounded Rectangle 7">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10" name="Rounded Rectangle 9">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11" name="Wave 10">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12" name="TextBox 11"/>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6" name="Title 1"/>
          <p:cNvSpPr>
            <a:spLocks noGrp="1"/>
          </p:cNvSpPr>
          <p:nvPr>
            <p:ph type="title"/>
          </p:nvPr>
        </p:nvSpPr>
        <p:spPr>
          <a:xfrm>
            <a:off x="838200" y="365125"/>
            <a:ext cx="10515600" cy="1325563"/>
          </a:xfrm>
          <a:ln>
            <a:noFill/>
          </a:ln>
        </p:spPr>
        <p:txBody>
          <a:bodyPr/>
          <a:lstStyle/>
          <a:p>
            <a:r>
              <a:rPr lang="en-US" dirty="0" smtClean="0"/>
              <a:t>ACCESS system updates cause delays</a:t>
            </a:r>
            <a:endParaRPr lang="en-US" dirty="0"/>
          </a:p>
        </p:txBody>
      </p:sp>
      <p:sp>
        <p:nvSpPr>
          <p:cNvPr id="7" name="Content Placeholder 2"/>
          <p:cNvSpPr>
            <a:spLocks noGrp="1"/>
          </p:cNvSpPr>
          <p:nvPr>
            <p:ph idx="1"/>
          </p:nvPr>
        </p:nvSpPr>
        <p:spPr>
          <a:xfrm>
            <a:off x="838200" y="1825625"/>
            <a:ext cx="10515600" cy="4351338"/>
          </a:xfrm>
          <a:ln>
            <a:noFill/>
          </a:ln>
        </p:spPr>
        <p:txBody>
          <a:bodyPr/>
          <a:lstStyle/>
          <a:p>
            <a:r>
              <a:rPr lang="en-US" dirty="0" smtClean="0"/>
              <a:t>For all firearm transfers involving a pistol, local law enforcement run checks through the state’s ACCESS system which typically returns results quickly.</a:t>
            </a:r>
          </a:p>
          <a:p>
            <a:r>
              <a:rPr lang="en-US" dirty="0" smtClean="0"/>
              <a:t>As with any database, ACCESS sometimes needs to perform updates to maintain functionality. Law enforcement is notified prior to 1-2 hour periods of availability during midday once per month.</a:t>
            </a:r>
          </a:p>
          <a:p>
            <a:r>
              <a:rPr lang="en-US" u="sng" dirty="0" smtClean="0"/>
              <a:t>During periods when ACCESS is unavailable or running slowly, checks can be delayed within the 10 business day period. This is of particular concern during high volume periods.</a:t>
            </a:r>
          </a:p>
          <a:p>
            <a:endParaRPr lang="en-US" dirty="0"/>
          </a:p>
        </p:txBody>
      </p:sp>
      <p:sp>
        <p:nvSpPr>
          <p:cNvPr id="9" name="Rounded Rectangle 8">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3" name="TextBox 12"/>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4" name="TextBox 13"/>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5" name="Oval 14"/>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22528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rgbClr val="FCE39E"/>
            </a:gs>
            <a:gs pos="100000">
              <a:srgbClr val="FAD56E"/>
            </a:gs>
          </a:gsLst>
          <a:path path="shape">
            <a:fillToRect l="50000" t="50000" r="50000" b="50000"/>
          </a:path>
        </a:gradFill>
        <a:effectLst/>
      </p:bgPr>
    </p:bg>
    <p:spTree>
      <p:nvGrpSpPr>
        <p:cNvPr id="1" name=""/>
        <p:cNvGrpSpPr/>
        <p:nvPr/>
      </p:nvGrpSpPr>
      <p:grpSpPr>
        <a:xfrm>
          <a:off x="0" y="0"/>
          <a:ext cx="0" cy="0"/>
          <a:chOff x="0" y="0"/>
          <a:chExt cx="0" cy="0"/>
        </a:xfrm>
      </p:grpSpPr>
      <p:sp>
        <p:nvSpPr>
          <p:cNvPr id="3" name="Rounded Rectangle 2">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6" name="Rounded Rectangle 5">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7" name="Wave 6">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8" name="TextBox 7"/>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18" name="Rounded Rectangle 17">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9" name="Title 1"/>
          <p:cNvSpPr>
            <a:spLocks noGrp="1"/>
          </p:cNvSpPr>
          <p:nvPr>
            <p:ph type="title"/>
          </p:nvPr>
        </p:nvSpPr>
        <p:spPr>
          <a:xfrm>
            <a:off x="838200" y="365125"/>
            <a:ext cx="10515600" cy="1325563"/>
          </a:xfrm>
          <a:ln>
            <a:noFill/>
          </a:ln>
        </p:spPr>
        <p:txBody>
          <a:bodyPr/>
          <a:lstStyle/>
          <a:p>
            <a:r>
              <a:rPr lang="en-US" dirty="0" smtClean="0"/>
              <a:t>NICS may reject some WASIS entries</a:t>
            </a:r>
            <a:endParaRPr lang="en-US" dirty="0"/>
          </a:p>
        </p:txBody>
      </p:sp>
      <p:sp>
        <p:nvSpPr>
          <p:cNvPr id="20" name="Content Placeholder 2"/>
          <p:cNvSpPr>
            <a:spLocks noGrp="1"/>
          </p:cNvSpPr>
          <p:nvPr>
            <p:ph idx="1"/>
          </p:nvPr>
        </p:nvSpPr>
        <p:spPr>
          <a:xfrm>
            <a:off x="838200" y="1825625"/>
            <a:ext cx="10515600" cy="4351338"/>
          </a:xfrm>
          <a:ln>
            <a:noFill/>
          </a:ln>
        </p:spPr>
        <p:txBody>
          <a:bodyPr/>
          <a:lstStyle/>
          <a:p>
            <a:r>
              <a:rPr lang="en-US" dirty="0" smtClean="0"/>
              <a:t>Washington’s criminal history database (WASIS) and its national level counterpart III are based on fingerprints as identifiers.</a:t>
            </a:r>
          </a:p>
          <a:p>
            <a:r>
              <a:rPr lang="en-US" dirty="0" smtClean="0"/>
              <a:t>Entry of fingerprint data into WASIS can be slow and may be rejected if the prints are low quality. Similarly, III may reject some prints from WASIS for not meeting certain standards.</a:t>
            </a:r>
          </a:p>
          <a:p>
            <a:r>
              <a:rPr lang="en-US" u="sng" dirty="0" smtClean="0"/>
              <a:t>This allows for the possibility that some cases may be contained in WASIS and not III, which becomes a concern with long guns or CPL holders who only undergo a NICS check prior to the firearm transfer.</a:t>
            </a:r>
          </a:p>
          <a:p>
            <a:endParaRPr lang="en-US" dirty="0"/>
          </a:p>
        </p:txBody>
      </p:sp>
      <p:sp>
        <p:nvSpPr>
          <p:cNvPr id="9" name="TextBox 8"/>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0" name="TextBox 9"/>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1" name="Oval 10"/>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1475552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rgbClr val="FCE39E"/>
            </a:gs>
            <a:gs pos="100000">
              <a:srgbClr val="FAD56E"/>
            </a:gs>
          </a:gsLst>
          <a:path path="shape">
            <a:fillToRect l="50000" t="50000" r="50000" b="50000"/>
          </a:path>
        </a:gradFill>
        <a:effectLst/>
      </p:bgPr>
    </p:bg>
    <p:spTree>
      <p:nvGrpSpPr>
        <p:cNvPr id="1" name=""/>
        <p:cNvGrpSpPr/>
        <p:nvPr/>
      </p:nvGrpSpPr>
      <p:grpSpPr>
        <a:xfrm>
          <a:off x="0" y="0"/>
          <a:ext cx="0" cy="0"/>
          <a:chOff x="0" y="0"/>
          <a:chExt cx="0" cy="0"/>
        </a:xfrm>
      </p:grpSpPr>
      <p:sp>
        <p:nvSpPr>
          <p:cNvPr id="3" name="Rounded Rectangle 2">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6" name="Rounded Rectangle 5">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7" name="Wave 6">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8" name="TextBox 7"/>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18" name="Rounded Rectangle 17">
            <a:hlinkClick r:id="" action="ppaction://hlinkshowjump?jump=lastslideviewed"/>
          </p:cNvPr>
          <p:cNvSpPr/>
          <p:nvPr/>
        </p:nvSpPr>
        <p:spPr>
          <a:xfrm>
            <a:off x="3357365" y="5998527"/>
            <a:ext cx="1274633" cy="830775"/>
          </a:xfrm>
          <a:prstGeom prst="roundRect">
            <a:avLst/>
          </a:prstGeom>
          <a:solidFill>
            <a:schemeClr val="bg1">
              <a:lumMod val="50000"/>
            </a:schemeClr>
          </a:solidFill>
          <a:ln>
            <a:no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19" name="Title 1"/>
          <p:cNvSpPr>
            <a:spLocks noGrp="1"/>
          </p:cNvSpPr>
          <p:nvPr>
            <p:ph type="title"/>
          </p:nvPr>
        </p:nvSpPr>
        <p:spPr>
          <a:xfrm>
            <a:off x="838200" y="365125"/>
            <a:ext cx="10515600" cy="1325563"/>
          </a:xfrm>
          <a:ln>
            <a:noFill/>
          </a:ln>
        </p:spPr>
        <p:txBody>
          <a:bodyPr/>
          <a:lstStyle/>
          <a:p>
            <a:r>
              <a:rPr lang="en-US" dirty="0" smtClean="0"/>
              <a:t>NICS crashes cause delays</a:t>
            </a:r>
            <a:endParaRPr lang="en-US" dirty="0"/>
          </a:p>
        </p:txBody>
      </p:sp>
      <p:sp>
        <p:nvSpPr>
          <p:cNvPr id="20" name="Content Placeholder 2"/>
          <p:cNvSpPr>
            <a:spLocks noGrp="1"/>
          </p:cNvSpPr>
          <p:nvPr>
            <p:ph idx="1"/>
          </p:nvPr>
        </p:nvSpPr>
        <p:spPr>
          <a:xfrm>
            <a:off x="838200" y="1825625"/>
            <a:ext cx="10515600" cy="4351338"/>
          </a:xfrm>
          <a:ln>
            <a:noFill/>
          </a:ln>
        </p:spPr>
        <p:txBody>
          <a:bodyPr/>
          <a:lstStyle/>
          <a:p>
            <a:r>
              <a:rPr lang="en-US" dirty="0" smtClean="0"/>
              <a:t>NICS is used in every firearm background check conducted whether for long guns or for pistols.</a:t>
            </a:r>
          </a:p>
          <a:p>
            <a:r>
              <a:rPr lang="en-US" dirty="0" smtClean="0"/>
              <a:t>During high-volume periods the NICS system will frequently crash causing FFLs and LEAs to call the FBI and spend hours on the phone running checks manually.</a:t>
            </a:r>
          </a:p>
          <a:p>
            <a:r>
              <a:rPr lang="en-US" u="sng" dirty="0" smtClean="0"/>
              <a:t>This may cut into the time period that law enforcement has to complete checks for non-CPL holders when a NICS check is not run prior to transfer.</a:t>
            </a:r>
          </a:p>
          <a:p>
            <a:endParaRPr lang="en-US" dirty="0"/>
          </a:p>
        </p:txBody>
      </p:sp>
      <p:sp>
        <p:nvSpPr>
          <p:cNvPr id="9" name="TextBox 8"/>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10" name="TextBox 9"/>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11" name="Oval 10"/>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363681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6">
                <a:lumMod val="20000"/>
                <a:lumOff val="80000"/>
              </a:schemeClr>
            </a:gs>
            <a:gs pos="100000">
              <a:schemeClr val="accent6">
                <a:lumMod val="40000"/>
                <a:lumOff val="6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4000" dirty="0" smtClean="0"/>
              <a:t>Potential Gaps in the Background Check Process</a:t>
            </a:r>
            <a:endParaRPr lang="en-US" sz="4000" dirty="0"/>
          </a:p>
        </p:txBody>
      </p:sp>
      <p:sp>
        <p:nvSpPr>
          <p:cNvPr id="3" name="Content Placeholder 2"/>
          <p:cNvSpPr>
            <a:spLocks noGrp="1"/>
          </p:cNvSpPr>
          <p:nvPr>
            <p:ph idx="1"/>
          </p:nvPr>
        </p:nvSpPr>
        <p:spPr>
          <a:xfrm>
            <a:off x="35107" y="1825625"/>
            <a:ext cx="5024844" cy="4351338"/>
          </a:xfrm>
          <a:ln>
            <a:noFill/>
          </a:ln>
        </p:spPr>
        <p:txBody>
          <a:bodyPr>
            <a:normAutofit/>
          </a:bodyPr>
          <a:lstStyle/>
          <a:p>
            <a:pPr>
              <a:spcBef>
                <a:spcPts val="0"/>
              </a:spcBef>
            </a:pPr>
            <a:r>
              <a:rPr lang="en-US" sz="2400" dirty="0" smtClean="0"/>
              <a:t>Lack of clarity in firearm surrender process</a:t>
            </a:r>
          </a:p>
          <a:p>
            <a:pPr>
              <a:spcBef>
                <a:spcPts val="0"/>
              </a:spcBef>
            </a:pPr>
            <a:r>
              <a:rPr lang="en-US" sz="2400" dirty="0" smtClean="0"/>
              <a:t>No follow-up after failed Form 4473 or NICS check</a:t>
            </a:r>
          </a:p>
          <a:p>
            <a:pPr>
              <a:spcBef>
                <a:spcPts val="0"/>
              </a:spcBef>
            </a:pPr>
            <a:r>
              <a:rPr lang="en-US" sz="2400" dirty="0" smtClean="0"/>
              <a:t>Long guns receive a reduced check</a:t>
            </a:r>
          </a:p>
          <a:p>
            <a:pPr>
              <a:spcBef>
                <a:spcPts val="0"/>
              </a:spcBef>
            </a:pPr>
            <a:r>
              <a:rPr lang="en-US" sz="2400" dirty="0" smtClean="0"/>
              <a:t>Potential time delay for mental health data</a:t>
            </a:r>
          </a:p>
          <a:p>
            <a:pPr>
              <a:spcBef>
                <a:spcPts val="0"/>
              </a:spcBef>
            </a:pPr>
            <a:r>
              <a:rPr lang="en-US" sz="2400" dirty="0" smtClean="0"/>
              <a:t>No retention of mental health data by DOL</a:t>
            </a:r>
          </a:p>
          <a:p>
            <a:pPr>
              <a:spcBef>
                <a:spcPts val="0"/>
              </a:spcBef>
            </a:pPr>
            <a:r>
              <a:rPr lang="en-US" sz="2400" dirty="0" smtClean="0"/>
              <a:t>Not all misdemeanor warrants entered into NICS</a:t>
            </a:r>
          </a:p>
          <a:p>
            <a:pPr>
              <a:spcBef>
                <a:spcPts val="0"/>
              </a:spcBef>
            </a:pPr>
            <a:r>
              <a:rPr lang="en-US" sz="2400" dirty="0" smtClean="0"/>
              <a:t>Dealers cannot verify CPL on site</a:t>
            </a:r>
          </a:p>
        </p:txBody>
      </p:sp>
      <p:sp>
        <p:nvSpPr>
          <p:cNvPr id="17" name="Rounded Rectangle 16">
            <a:hlinkClick r:id="rId2" action="ppaction://hlinksldjump"/>
          </p:cNvPr>
          <p:cNvSpPr/>
          <p:nvPr/>
        </p:nvSpPr>
        <p:spPr>
          <a:xfrm>
            <a:off x="5069610" y="4212231"/>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18" name="Rounded Rectangle 17">
            <a:hlinkClick r:id="rId3" action="ppaction://hlinksldjump"/>
          </p:cNvPr>
          <p:cNvSpPr/>
          <p:nvPr/>
        </p:nvSpPr>
        <p:spPr>
          <a:xfrm>
            <a:off x="10498096" y="4706973"/>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19" name="Rounded Rectangle 18">
            <a:hlinkClick r:id="rId4" action="ppaction://hlinksldjump"/>
          </p:cNvPr>
          <p:cNvSpPr/>
          <p:nvPr/>
        </p:nvSpPr>
        <p:spPr>
          <a:xfrm>
            <a:off x="5678285" y="4212231"/>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20" name="Rounded Rectangle 19">
            <a:hlinkClick r:id="rId5" action="ppaction://hlinksldjump"/>
          </p:cNvPr>
          <p:cNvSpPr/>
          <p:nvPr/>
        </p:nvSpPr>
        <p:spPr>
          <a:xfrm>
            <a:off x="11112336" y="4713446"/>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21" name="Rounded Rectangle 20">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23" name="Rounded Rectangle 22">
            <a:hlinkClick r:id="rId6"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11" name="Rounded Rectangle 10">
            <a:hlinkClick r:id="rId7" action="ppaction://hlinksldjump"/>
          </p:cNvPr>
          <p:cNvSpPr/>
          <p:nvPr/>
        </p:nvSpPr>
        <p:spPr>
          <a:xfrm>
            <a:off x="5064045" y="3595554"/>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12" name="Rounded Rectangle 11">
            <a:hlinkClick r:id="rId8" action="ppaction://hlinksldjump"/>
          </p:cNvPr>
          <p:cNvSpPr/>
          <p:nvPr/>
        </p:nvSpPr>
        <p:spPr>
          <a:xfrm>
            <a:off x="5678285" y="3595554"/>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13" name="Rounded Rectangle 12">
            <a:hlinkClick r:id="rId9" action="ppaction://hlinksldjump"/>
          </p:cNvPr>
          <p:cNvSpPr/>
          <p:nvPr/>
        </p:nvSpPr>
        <p:spPr>
          <a:xfrm>
            <a:off x="5067366" y="2544719"/>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14" name="Rounded Rectangle 13">
            <a:hlinkClick r:id="rId10" action="ppaction://hlinksldjump"/>
          </p:cNvPr>
          <p:cNvSpPr/>
          <p:nvPr/>
        </p:nvSpPr>
        <p:spPr>
          <a:xfrm>
            <a:off x="5670870" y="2544719"/>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15" name="Rounded Rectangle 14">
            <a:hlinkClick r:id="rId11" action="ppaction://hlinksldjump"/>
          </p:cNvPr>
          <p:cNvSpPr/>
          <p:nvPr/>
        </p:nvSpPr>
        <p:spPr>
          <a:xfrm>
            <a:off x="5065396" y="3180549"/>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16" name="Rounded Rectangle 15">
            <a:hlinkClick r:id="rId10" action="ppaction://hlinksldjump"/>
          </p:cNvPr>
          <p:cNvSpPr/>
          <p:nvPr/>
        </p:nvSpPr>
        <p:spPr>
          <a:xfrm>
            <a:off x="5662011" y="3182311"/>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22" name="Rounded Rectangle 21">
            <a:hlinkClick r:id="rId12" action="ppaction://hlinksldjump"/>
          </p:cNvPr>
          <p:cNvSpPr/>
          <p:nvPr/>
        </p:nvSpPr>
        <p:spPr>
          <a:xfrm>
            <a:off x="5067366" y="1874547"/>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24" name="Rounded Rectangle 23">
            <a:hlinkClick r:id="rId10" action="ppaction://hlinksldjump"/>
          </p:cNvPr>
          <p:cNvSpPr/>
          <p:nvPr/>
        </p:nvSpPr>
        <p:spPr>
          <a:xfrm>
            <a:off x="5670870" y="1874547"/>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25" name="Rounded Rectangle 24">
            <a:hlinkClick r:id="rId13" action="ppaction://hlinksldjump"/>
          </p:cNvPr>
          <p:cNvSpPr/>
          <p:nvPr/>
        </p:nvSpPr>
        <p:spPr>
          <a:xfrm>
            <a:off x="10498096" y="1823805"/>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26" name="Rounded Rectangle 25">
            <a:hlinkClick r:id="rId14" action="ppaction://hlinksldjump"/>
          </p:cNvPr>
          <p:cNvSpPr/>
          <p:nvPr/>
        </p:nvSpPr>
        <p:spPr>
          <a:xfrm>
            <a:off x="11084504" y="1825625"/>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27" name="Rounded Rectangle 26">
            <a:hlinkClick r:id="rId15" action="ppaction://hlinksldjump"/>
          </p:cNvPr>
          <p:cNvSpPr/>
          <p:nvPr/>
        </p:nvSpPr>
        <p:spPr>
          <a:xfrm>
            <a:off x="5069899" y="4860165"/>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28" name="Rounded Rectangle 27">
            <a:hlinkClick r:id="rId16" action="ppaction://hlinksldjump"/>
          </p:cNvPr>
          <p:cNvSpPr/>
          <p:nvPr/>
        </p:nvSpPr>
        <p:spPr>
          <a:xfrm>
            <a:off x="5662011" y="4860165"/>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4" name="TextBox 3"/>
          <p:cNvSpPr txBox="1"/>
          <p:nvPr/>
        </p:nvSpPr>
        <p:spPr>
          <a:xfrm>
            <a:off x="6684125" y="1690687"/>
            <a:ext cx="3882629" cy="4893647"/>
          </a:xfrm>
          <a:prstGeom prst="rect">
            <a:avLst/>
          </a:prstGeom>
          <a:noFill/>
          <a:ln>
            <a:noFill/>
          </a:ln>
        </p:spPr>
        <p:txBody>
          <a:bodyPr wrap="square" rtlCol="0">
            <a:spAutoFit/>
          </a:bodyPr>
          <a:lstStyle/>
          <a:p>
            <a:pPr marL="457200" indent="-457200">
              <a:buFont typeface="Arial" panose="020B0604020202020204" pitchFamily="34" charset="0"/>
              <a:buChar char="•"/>
            </a:pPr>
            <a:r>
              <a:rPr lang="en-US" sz="2400" dirty="0" smtClean="0"/>
              <a:t>Unknown dispositions may delay checks</a:t>
            </a:r>
            <a:endParaRPr lang="en-US" sz="2400" dirty="0"/>
          </a:p>
          <a:p>
            <a:pPr marL="457200" indent="-457200">
              <a:buFont typeface="Arial" panose="020B0604020202020204" pitchFamily="34" charset="0"/>
              <a:buChar char="•"/>
            </a:pPr>
            <a:r>
              <a:rPr lang="en-US" sz="2400" dirty="0" smtClean="0"/>
              <a:t>NICS may reject some WASIS entries</a:t>
            </a:r>
          </a:p>
          <a:p>
            <a:pPr marL="457200" indent="-457200">
              <a:buFont typeface="Arial" panose="020B0604020202020204" pitchFamily="34" charset="0"/>
              <a:buChar char="•"/>
            </a:pPr>
            <a:r>
              <a:rPr lang="en-US" sz="2400" dirty="0" smtClean="0"/>
              <a:t>Dealers not informed when check begins</a:t>
            </a:r>
          </a:p>
          <a:p>
            <a:pPr marL="457200" indent="-457200">
              <a:buFont typeface="Arial" panose="020B0604020202020204" pitchFamily="34" charset="0"/>
              <a:buChar char="•"/>
            </a:pPr>
            <a:r>
              <a:rPr lang="en-US" sz="2400" dirty="0" smtClean="0"/>
              <a:t>PTAs do not contain prior buyer names</a:t>
            </a:r>
          </a:p>
          <a:p>
            <a:pPr marL="457200" indent="-457200">
              <a:buFont typeface="Arial" panose="020B0604020202020204" pitchFamily="34" charset="0"/>
              <a:buChar char="•"/>
            </a:pPr>
            <a:r>
              <a:rPr lang="en-US" sz="2400" dirty="0" smtClean="0"/>
              <a:t>Law enforcement may not check with DSHS</a:t>
            </a:r>
          </a:p>
          <a:p>
            <a:pPr marL="457200" indent="-457200">
              <a:buFont typeface="Arial" panose="020B0604020202020204" pitchFamily="34" charset="0"/>
              <a:buChar char="•"/>
            </a:pPr>
            <a:r>
              <a:rPr lang="en-US" sz="2400" dirty="0" smtClean="0"/>
              <a:t>ACCESS system updates cause delays</a:t>
            </a:r>
          </a:p>
          <a:p>
            <a:pPr marL="457200" indent="-457200">
              <a:buFont typeface="Arial" panose="020B0604020202020204" pitchFamily="34" charset="0"/>
              <a:buChar char="•"/>
            </a:pPr>
            <a:r>
              <a:rPr lang="en-US" sz="2400" dirty="0" smtClean="0"/>
              <a:t>NICS crashes cause delays</a:t>
            </a:r>
            <a:endParaRPr lang="en-US" sz="2400" dirty="0"/>
          </a:p>
        </p:txBody>
      </p:sp>
      <p:sp>
        <p:nvSpPr>
          <p:cNvPr id="29" name="Rounded Rectangle 28">
            <a:hlinkClick r:id="rId17" action="ppaction://hlinksldjump"/>
          </p:cNvPr>
          <p:cNvSpPr/>
          <p:nvPr/>
        </p:nvSpPr>
        <p:spPr>
          <a:xfrm>
            <a:off x="10498096" y="3236274"/>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30" name="Rounded Rectangle 29">
            <a:hlinkClick r:id="rId14" action="ppaction://hlinksldjump"/>
          </p:cNvPr>
          <p:cNvSpPr/>
          <p:nvPr/>
        </p:nvSpPr>
        <p:spPr>
          <a:xfrm>
            <a:off x="11084504" y="3238094"/>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31" name="Rounded Rectangle 30">
            <a:hlinkClick r:id="rId18" action="ppaction://hlinksldjump"/>
          </p:cNvPr>
          <p:cNvSpPr/>
          <p:nvPr/>
        </p:nvSpPr>
        <p:spPr>
          <a:xfrm>
            <a:off x="10498096" y="2542899"/>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32" name="Rounded Rectangle 31">
            <a:hlinkClick r:id="rId19" action="ppaction://hlinksldjump"/>
          </p:cNvPr>
          <p:cNvSpPr/>
          <p:nvPr/>
        </p:nvSpPr>
        <p:spPr>
          <a:xfrm>
            <a:off x="11084504" y="2544719"/>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33" name="Rounded Rectangle 32">
            <a:hlinkClick r:id="rId20" action="ppaction://hlinksldjump"/>
          </p:cNvPr>
          <p:cNvSpPr/>
          <p:nvPr/>
        </p:nvSpPr>
        <p:spPr>
          <a:xfrm>
            <a:off x="10498096" y="3991133"/>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34" name="Rounded Rectangle 33">
            <a:hlinkClick r:id="rId4" action="ppaction://hlinksldjump"/>
          </p:cNvPr>
          <p:cNvSpPr/>
          <p:nvPr/>
        </p:nvSpPr>
        <p:spPr>
          <a:xfrm>
            <a:off x="11084504" y="3992953"/>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35" name="Rounded Rectangle 34">
            <a:hlinkClick r:id="rId21" action="ppaction://hlinksldjump"/>
          </p:cNvPr>
          <p:cNvSpPr/>
          <p:nvPr/>
        </p:nvSpPr>
        <p:spPr>
          <a:xfrm>
            <a:off x="10525928" y="5419173"/>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36" name="Rounded Rectangle 35">
            <a:hlinkClick r:id="rId14" action="ppaction://hlinksldjump"/>
          </p:cNvPr>
          <p:cNvSpPr/>
          <p:nvPr/>
        </p:nvSpPr>
        <p:spPr>
          <a:xfrm>
            <a:off x="11112336" y="5420993"/>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37" name="Rounded Rectangle 36">
            <a:hlinkClick r:id="rId22" action="ppaction://hlinksldjump"/>
          </p:cNvPr>
          <p:cNvSpPr/>
          <p:nvPr/>
        </p:nvSpPr>
        <p:spPr>
          <a:xfrm>
            <a:off x="10525928" y="6170125"/>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38" name="Rounded Rectangle 37">
            <a:hlinkClick r:id="rId23" action="ppaction://hlinksldjump"/>
          </p:cNvPr>
          <p:cNvSpPr/>
          <p:nvPr/>
        </p:nvSpPr>
        <p:spPr>
          <a:xfrm>
            <a:off x="11112336" y="6171945"/>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39" name="Rounded Rectangle 38">
            <a:hlinkClick r:id="rId24" action="ppaction://hlinksldjump"/>
          </p:cNvPr>
          <p:cNvSpPr/>
          <p:nvPr/>
        </p:nvSpPr>
        <p:spPr>
          <a:xfrm>
            <a:off x="5067366" y="5500420"/>
            <a:ext cx="603504"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endParaRPr lang="en-US" dirty="0"/>
          </a:p>
        </p:txBody>
      </p:sp>
      <p:sp>
        <p:nvSpPr>
          <p:cNvPr id="40" name="Rounded Rectangle 39">
            <a:hlinkClick r:id="rId10" action="ppaction://hlinksldjump"/>
          </p:cNvPr>
          <p:cNvSpPr/>
          <p:nvPr/>
        </p:nvSpPr>
        <p:spPr>
          <a:xfrm>
            <a:off x="5659478" y="5500420"/>
            <a:ext cx="1005840" cy="274320"/>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41" name="TextBox 40"/>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42" name="TextBox 41"/>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43" name="Oval 42"/>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1728740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41" grpId="0" animBg="1"/>
      <p:bldP spid="4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2">
                <a:lumMod val="20000"/>
                <a:lumOff val="80000"/>
              </a:schemeClr>
            </a:gs>
            <a:gs pos="0">
              <a:schemeClr val="bg1"/>
            </a:gs>
            <a:gs pos="100000">
              <a:schemeClr val="accent2">
                <a:lumMod val="40000"/>
                <a:lumOff val="60000"/>
              </a:schemeClr>
            </a:gs>
          </a:gsLst>
          <a:path path="rect">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887380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reeform 9"/>
          <p:cNvSpPr/>
          <p:nvPr/>
        </p:nvSpPr>
        <p:spPr>
          <a:xfrm>
            <a:off x="636938" y="1702247"/>
            <a:ext cx="1611082" cy="1266380"/>
          </a:xfrm>
          <a:custGeom>
            <a:avLst/>
            <a:gdLst>
              <a:gd name="connsiteX0" fmla="*/ 0 w 1611082"/>
              <a:gd name="connsiteY0" fmla="*/ 126638 h 1266380"/>
              <a:gd name="connsiteX1" fmla="*/ 126638 w 1611082"/>
              <a:gd name="connsiteY1" fmla="*/ 0 h 1266380"/>
              <a:gd name="connsiteX2" fmla="*/ 1484444 w 1611082"/>
              <a:gd name="connsiteY2" fmla="*/ 0 h 1266380"/>
              <a:gd name="connsiteX3" fmla="*/ 1611082 w 1611082"/>
              <a:gd name="connsiteY3" fmla="*/ 126638 h 1266380"/>
              <a:gd name="connsiteX4" fmla="*/ 1611082 w 1611082"/>
              <a:gd name="connsiteY4" fmla="*/ 1139742 h 1266380"/>
              <a:gd name="connsiteX5" fmla="*/ 1484444 w 1611082"/>
              <a:gd name="connsiteY5" fmla="*/ 1266380 h 1266380"/>
              <a:gd name="connsiteX6" fmla="*/ 126638 w 1611082"/>
              <a:gd name="connsiteY6" fmla="*/ 1266380 h 1266380"/>
              <a:gd name="connsiteX7" fmla="*/ 0 w 1611082"/>
              <a:gd name="connsiteY7" fmla="*/ 1139742 h 1266380"/>
              <a:gd name="connsiteX8" fmla="*/ 0 w 1611082"/>
              <a:gd name="connsiteY8" fmla="*/ 126638 h 126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82" h="1266380">
                <a:moveTo>
                  <a:pt x="0" y="126638"/>
                </a:moveTo>
                <a:cubicBezTo>
                  <a:pt x="0" y="56698"/>
                  <a:pt x="56698" y="0"/>
                  <a:pt x="126638" y="0"/>
                </a:cubicBezTo>
                <a:lnTo>
                  <a:pt x="1484444" y="0"/>
                </a:lnTo>
                <a:cubicBezTo>
                  <a:pt x="1554384" y="0"/>
                  <a:pt x="1611082" y="56698"/>
                  <a:pt x="1611082" y="126638"/>
                </a:cubicBezTo>
                <a:lnTo>
                  <a:pt x="1611082" y="1139742"/>
                </a:lnTo>
                <a:cubicBezTo>
                  <a:pt x="1611082" y="1209682"/>
                  <a:pt x="1554384" y="1266380"/>
                  <a:pt x="1484444" y="1266380"/>
                </a:cubicBezTo>
                <a:lnTo>
                  <a:pt x="126638" y="1266380"/>
                </a:lnTo>
                <a:cubicBezTo>
                  <a:pt x="56698" y="1266380"/>
                  <a:pt x="0" y="1209682"/>
                  <a:pt x="0" y="1139742"/>
                </a:cubicBezTo>
                <a:lnTo>
                  <a:pt x="0" y="126638"/>
                </a:lnTo>
                <a:close/>
              </a:path>
            </a:pathLst>
          </a:custGeom>
          <a:solidFill>
            <a:schemeClr val="accent2">
              <a:lumMod val="75000"/>
            </a:schemeClr>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5671" tIns="105671" rIns="105671" bIns="105671" numCol="1" spcCol="1270" anchor="ctr" anchorCtr="0">
            <a:noAutofit/>
          </a:bodyPr>
          <a:lstStyle/>
          <a:p>
            <a:pPr lvl="0" algn="ctr" defTabSz="800100">
              <a:lnSpc>
                <a:spcPct val="90000"/>
              </a:lnSpc>
              <a:spcBef>
                <a:spcPct val="0"/>
              </a:spcBef>
              <a:spcAft>
                <a:spcPct val="35000"/>
              </a:spcAft>
            </a:pPr>
            <a:r>
              <a:rPr lang="en-US" sz="1800" kern="1200" dirty="0" smtClean="0"/>
              <a:t>Request for firearm purchase or transfer w/o CPL</a:t>
            </a:r>
            <a:endParaRPr lang="en-US" sz="1800" kern="1200" dirty="0"/>
          </a:p>
        </p:txBody>
      </p:sp>
      <p:sp>
        <p:nvSpPr>
          <p:cNvPr id="17" name="Freeform 16"/>
          <p:cNvSpPr/>
          <p:nvPr/>
        </p:nvSpPr>
        <p:spPr>
          <a:xfrm rot="9105">
            <a:off x="2660123" y="2236028"/>
            <a:ext cx="873662" cy="207581"/>
          </a:xfrm>
          <a:custGeom>
            <a:avLst/>
            <a:gdLst>
              <a:gd name="connsiteX0" fmla="*/ 0 w 873662"/>
              <a:gd name="connsiteY0" fmla="*/ 41516 h 207581"/>
              <a:gd name="connsiteX1" fmla="*/ 769872 w 873662"/>
              <a:gd name="connsiteY1" fmla="*/ 41516 h 207581"/>
              <a:gd name="connsiteX2" fmla="*/ 769872 w 873662"/>
              <a:gd name="connsiteY2" fmla="*/ 0 h 207581"/>
              <a:gd name="connsiteX3" fmla="*/ 873662 w 873662"/>
              <a:gd name="connsiteY3" fmla="*/ 103791 h 207581"/>
              <a:gd name="connsiteX4" fmla="*/ 769872 w 873662"/>
              <a:gd name="connsiteY4" fmla="*/ 207581 h 207581"/>
              <a:gd name="connsiteX5" fmla="*/ 769872 w 873662"/>
              <a:gd name="connsiteY5" fmla="*/ 166065 h 207581"/>
              <a:gd name="connsiteX6" fmla="*/ 0 w 873662"/>
              <a:gd name="connsiteY6" fmla="*/ 166065 h 207581"/>
              <a:gd name="connsiteX7" fmla="*/ 0 w 873662"/>
              <a:gd name="connsiteY7" fmla="*/ 41516 h 20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662" h="207581">
                <a:moveTo>
                  <a:pt x="0" y="41516"/>
                </a:moveTo>
                <a:lnTo>
                  <a:pt x="769872" y="41516"/>
                </a:lnTo>
                <a:lnTo>
                  <a:pt x="769872" y="0"/>
                </a:lnTo>
                <a:lnTo>
                  <a:pt x="873662" y="103791"/>
                </a:lnTo>
                <a:lnTo>
                  <a:pt x="769872" y="207581"/>
                </a:lnTo>
                <a:lnTo>
                  <a:pt x="769872" y="166065"/>
                </a:lnTo>
                <a:lnTo>
                  <a:pt x="0" y="166065"/>
                </a:lnTo>
                <a:lnTo>
                  <a:pt x="0" y="41516"/>
                </a:lnTo>
                <a:close/>
              </a:path>
            </a:pathLst>
          </a:custGeom>
          <a:solidFill>
            <a:schemeClr val="accent2">
              <a:lumMod val="60000"/>
              <a:lumOff val="40000"/>
            </a:schemeClr>
          </a:solidFill>
          <a:effectLst/>
        </p:spPr>
        <p:style>
          <a:lnRef idx="0">
            <a:schemeClr val="accent6">
              <a:tint val="60000"/>
              <a:hueOff val="0"/>
              <a:satOff val="0"/>
              <a:lumOff val="0"/>
              <a:alphaOff val="0"/>
            </a:schemeClr>
          </a:lnRef>
          <a:fillRef idx="3">
            <a:scrgbClr r="0" g="0" b="0"/>
          </a:fillRef>
          <a:effectRef idx="3">
            <a:scrgbClr r="0" g="0" b="0"/>
          </a:effectRef>
          <a:fontRef idx="minor">
            <a:schemeClr val="lt1"/>
          </a:fontRef>
        </p:style>
        <p:txBody>
          <a:bodyPr spcFirstLastPara="0" vert="horz" wrap="square" lIns="-1" tIns="41516" rIns="62274" bIns="41515" numCol="1" spcCol="1270" anchor="ctr" anchorCtr="0">
            <a:noAutofit/>
          </a:bodyPr>
          <a:lstStyle/>
          <a:p>
            <a:pPr lvl="0" algn="ctr" defTabSz="355600">
              <a:lnSpc>
                <a:spcPct val="90000"/>
              </a:lnSpc>
              <a:spcBef>
                <a:spcPct val="0"/>
              </a:spcBef>
              <a:spcAft>
                <a:spcPct val="35000"/>
              </a:spcAft>
            </a:pPr>
            <a:endParaRPr lang="en-US" sz="800" kern="1200"/>
          </a:p>
        </p:txBody>
      </p:sp>
      <p:sp>
        <p:nvSpPr>
          <p:cNvPr id="19" name="Freeform 18"/>
          <p:cNvSpPr/>
          <p:nvPr/>
        </p:nvSpPr>
        <p:spPr>
          <a:xfrm>
            <a:off x="3896435" y="1710880"/>
            <a:ext cx="1611082" cy="1266380"/>
          </a:xfrm>
          <a:custGeom>
            <a:avLst/>
            <a:gdLst>
              <a:gd name="connsiteX0" fmla="*/ 0 w 1611082"/>
              <a:gd name="connsiteY0" fmla="*/ 126638 h 1266380"/>
              <a:gd name="connsiteX1" fmla="*/ 126638 w 1611082"/>
              <a:gd name="connsiteY1" fmla="*/ 0 h 1266380"/>
              <a:gd name="connsiteX2" fmla="*/ 1484444 w 1611082"/>
              <a:gd name="connsiteY2" fmla="*/ 0 h 1266380"/>
              <a:gd name="connsiteX3" fmla="*/ 1611082 w 1611082"/>
              <a:gd name="connsiteY3" fmla="*/ 126638 h 1266380"/>
              <a:gd name="connsiteX4" fmla="*/ 1611082 w 1611082"/>
              <a:gd name="connsiteY4" fmla="*/ 1139742 h 1266380"/>
              <a:gd name="connsiteX5" fmla="*/ 1484444 w 1611082"/>
              <a:gd name="connsiteY5" fmla="*/ 1266380 h 1266380"/>
              <a:gd name="connsiteX6" fmla="*/ 126638 w 1611082"/>
              <a:gd name="connsiteY6" fmla="*/ 1266380 h 1266380"/>
              <a:gd name="connsiteX7" fmla="*/ 0 w 1611082"/>
              <a:gd name="connsiteY7" fmla="*/ 1139742 h 1266380"/>
              <a:gd name="connsiteX8" fmla="*/ 0 w 1611082"/>
              <a:gd name="connsiteY8" fmla="*/ 126638 h 126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82" h="1266380">
                <a:moveTo>
                  <a:pt x="0" y="126638"/>
                </a:moveTo>
                <a:cubicBezTo>
                  <a:pt x="0" y="56698"/>
                  <a:pt x="56698" y="0"/>
                  <a:pt x="126638" y="0"/>
                </a:cubicBezTo>
                <a:lnTo>
                  <a:pt x="1484444" y="0"/>
                </a:lnTo>
                <a:cubicBezTo>
                  <a:pt x="1554384" y="0"/>
                  <a:pt x="1611082" y="56698"/>
                  <a:pt x="1611082" y="126638"/>
                </a:cubicBezTo>
                <a:lnTo>
                  <a:pt x="1611082" y="1139742"/>
                </a:lnTo>
                <a:cubicBezTo>
                  <a:pt x="1611082" y="1209682"/>
                  <a:pt x="1554384" y="1266380"/>
                  <a:pt x="1484444" y="1266380"/>
                </a:cubicBezTo>
                <a:lnTo>
                  <a:pt x="126638" y="1266380"/>
                </a:lnTo>
                <a:cubicBezTo>
                  <a:pt x="56698" y="1266380"/>
                  <a:pt x="0" y="1209682"/>
                  <a:pt x="0" y="1139742"/>
                </a:cubicBezTo>
                <a:lnTo>
                  <a:pt x="0" y="126638"/>
                </a:lnTo>
                <a:close/>
              </a:path>
            </a:pathLst>
          </a:custGeom>
          <a:solidFill>
            <a:schemeClr val="accent2">
              <a:lumMod val="75000"/>
            </a:schemeClr>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5671" tIns="105671" rIns="105671" bIns="105671" numCol="1" spcCol="1270" anchor="ctr" anchorCtr="0">
            <a:noAutofit/>
          </a:bodyPr>
          <a:lstStyle/>
          <a:p>
            <a:pPr lvl="0" algn="ctr" defTabSz="800100">
              <a:lnSpc>
                <a:spcPct val="90000"/>
              </a:lnSpc>
              <a:spcBef>
                <a:spcPct val="0"/>
              </a:spcBef>
              <a:spcAft>
                <a:spcPct val="35000"/>
              </a:spcAft>
            </a:pPr>
            <a:r>
              <a:rPr lang="en-US" sz="1800" kern="1200" dirty="0" smtClean="0"/>
              <a:t>FFL Initiates NICS Check</a:t>
            </a:r>
            <a:endParaRPr lang="en-US" sz="1800" kern="1200" dirty="0"/>
          </a:p>
        </p:txBody>
      </p:sp>
      <p:sp>
        <p:nvSpPr>
          <p:cNvPr id="21" name="Freeform 20"/>
          <p:cNvSpPr/>
          <p:nvPr/>
        </p:nvSpPr>
        <p:spPr>
          <a:xfrm rot="21589316">
            <a:off x="6516420" y="2232093"/>
            <a:ext cx="2183475" cy="207581"/>
          </a:xfrm>
          <a:custGeom>
            <a:avLst/>
            <a:gdLst>
              <a:gd name="connsiteX0" fmla="*/ 0 w 2183475"/>
              <a:gd name="connsiteY0" fmla="*/ 41516 h 207581"/>
              <a:gd name="connsiteX1" fmla="*/ 2079685 w 2183475"/>
              <a:gd name="connsiteY1" fmla="*/ 41516 h 207581"/>
              <a:gd name="connsiteX2" fmla="*/ 2079685 w 2183475"/>
              <a:gd name="connsiteY2" fmla="*/ 0 h 207581"/>
              <a:gd name="connsiteX3" fmla="*/ 2183475 w 2183475"/>
              <a:gd name="connsiteY3" fmla="*/ 103791 h 207581"/>
              <a:gd name="connsiteX4" fmla="*/ 2079685 w 2183475"/>
              <a:gd name="connsiteY4" fmla="*/ 207581 h 207581"/>
              <a:gd name="connsiteX5" fmla="*/ 2079685 w 2183475"/>
              <a:gd name="connsiteY5" fmla="*/ 166065 h 207581"/>
              <a:gd name="connsiteX6" fmla="*/ 0 w 2183475"/>
              <a:gd name="connsiteY6" fmla="*/ 166065 h 207581"/>
              <a:gd name="connsiteX7" fmla="*/ 0 w 2183475"/>
              <a:gd name="connsiteY7" fmla="*/ 41516 h 20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3475" h="207581">
                <a:moveTo>
                  <a:pt x="0" y="41516"/>
                </a:moveTo>
                <a:lnTo>
                  <a:pt x="2079685" y="41516"/>
                </a:lnTo>
                <a:lnTo>
                  <a:pt x="2079685" y="0"/>
                </a:lnTo>
                <a:lnTo>
                  <a:pt x="2183475" y="103791"/>
                </a:lnTo>
                <a:lnTo>
                  <a:pt x="2079685" y="207581"/>
                </a:lnTo>
                <a:lnTo>
                  <a:pt x="2079685" y="166065"/>
                </a:lnTo>
                <a:lnTo>
                  <a:pt x="0" y="166065"/>
                </a:lnTo>
                <a:lnTo>
                  <a:pt x="0" y="41516"/>
                </a:lnTo>
                <a:close/>
              </a:path>
            </a:pathLst>
          </a:custGeom>
          <a:solidFill>
            <a:schemeClr val="accent2">
              <a:lumMod val="60000"/>
              <a:lumOff val="40000"/>
            </a:schemeClr>
          </a:solidFill>
          <a:effectLst/>
        </p:spPr>
        <p:style>
          <a:lnRef idx="0">
            <a:schemeClr val="accent6">
              <a:tint val="60000"/>
              <a:hueOff val="0"/>
              <a:satOff val="0"/>
              <a:lumOff val="0"/>
              <a:alphaOff val="0"/>
            </a:schemeClr>
          </a:lnRef>
          <a:fillRef idx="3">
            <a:scrgbClr r="0" g="0" b="0"/>
          </a:fillRef>
          <a:effectRef idx="3">
            <a:scrgbClr r="0" g="0" b="0"/>
          </a:effectRef>
          <a:fontRef idx="minor">
            <a:schemeClr val="lt1"/>
          </a:fontRef>
        </p:style>
        <p:txBody>
          <a:bodyPr spcFirstLastPara="0" vert="horz" wrap="square" lIns="-1" tIns="41516" rIns="62274" bIns="41515" numCol="1" spcCol="1270" anchor="ctr" anchorCtr="0">
            <a:noAutofit/>
          </a:bodyPr>
          <a:lstStyle/>
          <a:p>
            <a:pPr lvl="0" algn="ctr" defTabSz="355600">
              <a:lnSpc>
                <a:spcPct val="90000"/>
              </a:lnSpc>
              <a:spcBef>
                <a:spcPct val="0"/>
              </a:spcBef>
              <a:spcAft>
                <a:spcPct val="35000"/>
              </a:spcAft>
            </a:pPr>
            <a:endParaRPr lang="en-US" sz="800" kern="1200"/>
          </a:p>
        </p:txBody>
      </p:sp>
      <p:sp>
        <p:nvSpPr>
          <p:cNvPr id="24" name="Freeform 23">
            <a:hlinkClick r:id="rId8" action="ppaction://hlinksldjump"/>
          </p:cNvPr>
          <p:cNvSpPr/>
          <p:nvPr/>
        </p:nvSpPr>
        <p:spPr>
          <a:xfrm>
            <a:off x="9627262" y="1692806"/>
            <a:ext cx="1780476" cy="1266380"/>
          </a:xfrm>
          <a:custGeom>
            <a:avLst/>
            <a:gdLst>
              <a:gd name="connsiteX0" fmla="*/ 0 w 1780476"/>
              <a:gd name="connsiteY0" fmla="*/ 126638 h 1266380"/>
              <a:gd name="connsiteX1" fmla="*/ 126638 w 1780476"/>
              <a:gd name="connsiteY1" fmla="*/ 0 h 1266380"/>
              <a:gd name="connsiteX2" fmla="*/ 1653838 w 1780476"/>
              <a:gd name="connsiteY2" fmla="*/ 0 h 1266380"/>
              <a:gd name="connsiteX3" fmla="*/ 1780476 w 1780476"/>
              <a:gd name="connsiteY3" fmla="*/ 126638 h 1266380"/>
              <a:gd name="connsiteX4" fmla="*/ 1780476 w 1780476"/>
              <a:gd name="connsiteY4" fmla="*/ 1139742 h 1266380"/>
              <a:gd name="connsiteX5" fmla="*/ 1653838 w 1780476"/>
              <a:gd name="connsiteY5" fmla="*/ 1266380 h 1266380"/>
              <a:gd name="connsiteX6" fmla="*/ 126638 w 1780476"/>
              <a:gd name="connsiteY6" fmla="*/ 1266380 h 1266380"/>
              <a:gd name="connsiteX7" fmla="*/ 0 w 1780476"/>
              <a:gd name="connsiteY7" fmla="*/ 1139742 h 1266380"/>
              <a:gd name="connsiteX8" fmla="*/ 0 w 1780476"/>
              <a:gd name="connsiteY8" fmla="*/ 126638 h 126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476" h="1266380">
                <a:moveTo>
                  <a:pt x="0" y="126638"/>
                </a:moveTo>
                <a:cubicBezTo>
                  <a:pt x="0" y="56698"/>
                  <a:pt x="56698" y="0"/>
                  <a:pt x="126638" y="0"/>
                </a:cubicBezTo>
                <a:lnTo>
                  <a:pt x="1653838" y="0"/>
                </a:lnTo>
                <a:cubicBezTo>
                  <a:pt x="1723778" y="0"/>
                  <a:pt x="1780476" y="56698"/>
                  <a:pt x="1780476" y="126638"/>
                </a:cubicBezTo>
                <a:lnTo>
                  <a:pt x="1780476" y="1139742"/>
                </a:lnTo>
                <a:cubicBezTo>
                  <a:pt x="1780476" y="1209682"/>
                  <a:pt x="1723778" y="1266380"/>
                  <a:pt x="1653838" y="1266380"/>
                </a:cubicBezTo>
                <a:lnTo>
                  <a:pt x="126638" y="1266380"/>
                </a:lnTo>
                <a:cubicBezTo>
                  <a:pt x="56698" y="1266380"/>
                  <a:pt x="0" y="1209682"/>
                  <a:pt x="0" y="1139742"/>
                </a:cubicBezTo>
                <a:lnTo>
                  <a:pt x="0" y="126638"/>
                </a:lnTo>
                <a:close/>
              </a:path>
            </a:pathLst>
          </a:custGeom>
          <a:solidFill>
            <a:schemeClr val="accent2">
              <a:lumMod val="75000"/>
            </a:schemeClr>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5671" tIns="105671" rIns="105671" bIns="105671" numCol="1" spcCol="1270" anchor="ctr" anchorCtr="0">
            <a:noAutofit/>
          </a:bodyPr>
          <a:lstStyle/>
          <a:p>
            <a:pPr lvl="0" algn="ctr" defTabSz="800100">
              <a:lnSpc>
                <a:spcPct val="90000"/>
              </a:lnSpc>
              <a:spcBef>
                <a:spcPct val="0"/>
              </a:spcBef>
              <a:spcAft>
                <a:spcPct val="35000"/>
              </a:spcAft>
            </a:pPr>
            <a:r>
              <a:rPr lang="en-US" sz="1800" kern="1200" dirty="0" smtClean="0"/>
              <a:t>Local law enforcement notified to conduct check</a:t>
            </a:r>
            <a:endParaRPr lang="en-US" sz="1800" kern="1200" dirty="0"/>
          </a:p>
        </p:txBody>
      </p:sp>
      <p:sp>
        <p:nvSpPr>
          <p:cNvPr id="25" name="Freeform 24"/>
          <p:cNvSpPr/>
          <p:nvPr/>
        </p:nvSpPr>
        <p:spPr>
          <a:xfrm rot="16215762">
            <a:off x="10230446" y="3329562"/>
            <a:ext cx="488342" cy="207582"/>
          </a:xfrm>
          <a:custGeom>
            <a:avLst/>
            <a:gdLst>
              <a:gd name="connsiteX0" fmla="*/ 0 w 488342"/>
              <a:gd name="connsiteY0" fmla="*/ 41516 h 207581"/>
              <a:gd name="connsiteX1" fmla="*/ 384552 w 488342"/>
              <a:gd name="connsiteY1" fmla="*/ 41516 h 207581"/>
              <a:gd name="connsiteX2" fmla="*/ 384552 w 488342"/>
              <a:gd name="connsiteY2" fmla="*/ 0 h 207581"/>
              <a:gd name="connsiteX3" fmla="*/ 488342 w 488342"/>
              <a:gd name="connsiteY3" fmla="*/ 103791 h 207581"/>
              <a:gd name="connsiteX4" fmla="*/ 384552 w 488342"/>
              <a:gd name="connsiteY4" fmla="*/ 207581 h 207581"/>
              <a:gd name="connsiteX5" fmla="*/ 384552 w 488342"/>
              <a:gd name="connsiteY5" fmla="*/ 166065 h 207581"/>
              <a:gd name="connsiteX6" fmla="*/ 0 w 488342"/>
              <a:gd name="connsiteY6" fmla="*/ 166065 h 207581"/>
              <a:gd name="connsiteX7" fmla="*/ 0 w 488342"/>
              <a:gd name="connsiteY7" fmla="*/ 41516 h 20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42" h="207581">
                <a:moveTo>
                  <a:pt x="488342" y="166064"/>
                </a:moveTo>
                <a:lnTo>
                  <a:pt x="103790" y="166064"/>
                </a:lnTo>
                <a:lnTo>
                  <a:pt x="103790" y="207580"/>
                </a:lnTo>
                <a:lnTo>
                  <a:pt x="0" y="103790"/>
                </a:lnTo>
                <a:lnTo>
                  <a:pt x="103790" y="1"/>
                </a:lnTo>
                <a:lnTo>
                  <a:pt x="103790" y="41517"/>
                </a:lnTo>
                <a:lnTo>
                  <a:pt x="488342" y="41517"/>
                </a:lnTo>
                <a:lnTo>
                  <a:pt x="488342" y="166064"/>
                </a:lnTo>
                <a:close/>
              </a:path>
            </a:pathLst>
          </a:custGeom>
          <a:solidFill>
            <a:schemeClr val="accent2">
              <a:lumMod val="60000"/>
              <a:lumOff val="40000"/>
            </a:schemeClr>
          </a:solidFill>
          <a:effectLst/>
        </p:spPr>
        <p:style>
          <a:lnRef idx="0">
            <a:schemeClr val="accent6">
              <a:tint val="60000"/>
              <a:hueOff val="0"/>
              <a:satOff val="0"/>
              <a:lumOff val="0"/>
              <a:alphaOff val="0"/>
            </a:schemeClr>
          </a:lnRef>
          <a:fillRef idx="3">
            <a:scrgbClr r="0" g="0" b="0"/>
          </a:fillRef>
          <a:effectRef idx="3">
            <a:scrgbClr r="0" g="0" b="0"/>
          </a:effectRef>
          <a:fontRef idx="minor">
            <a:schemeClr val="lt1"/>
          </a:fontRef>
        </p:style>
        <p:txBody>
          <a:bodyPr spcFirstLastPara="0" vert="horz" wrap="square" lIns="62274" tIns="41516" rIns="-1" bIns="4151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27" name="Freeform 26">
            <a:hlinkClick r:id="rId8" action="ppaction://hlinksldjump"/>
          </p:cNvPr>
          <p:cNvSpPr/>
          <p:nvPr/>
        </p:nvSpPr>
        <p:spPr>
          <a:xfrm>
            <a:off x="9627262" y="3879898"/>
            <a:ext cx="1611082" cy="1266380"/>
          </a:xfrm>
          <a:custGeom>
            <a:avLst/>
            <a:gdLst>
              <a:gd name="connsiteX0" fmla="*/ 0 w 1611082"/>
              <a:gd name="connsiteY0" fmla="*/ 126638 h 1266380"/>
              <a:gd name="connsiteX1" fmla="*/ 126638 w 1611082"/>
              <a:gd name="connsiteY1" fmla="*/ 0 h 1266380"/>
              <a:gd name="connsiteX2" fmla="*/ 1484444 w 1611082"/>
              <a:gd name="connsiteY2" fmla="*/ 0 h 1266380"/>
              <a:gd name="connsiteX3" fmla="*/ 1611082 w 1611082"/>
              <a:gd name="connsiteY3" fmla="*/ 126638 h 1266380"/>
              <a:gd name="connsiteX4" fmla="*/ 1611082 w 1611082"/>
              <a:gd name="connsiteY4" fmla="*/ 1139742 h 1266380"/>
              <a:gd name="connsiteX5" fmla="*/ 1484444 w 1611082"/>
              <a:gd name="connsiteY5" fmla="*/ 1266380 h 1266380"/>
              <a:gd name="connsiteX6" fmla="*/ 126638 w 1611082"/>
              <a:gd name="connsiteY6" fmla="*/ 1266380 h 1266380"/>
              <a:gd name="connsiteX7" fmla="*/ 0 w 1611082"/>
              <a:gd name="connsiteY7" fmla="*/ 1139742 h 1266380"/>
              <a:gd name="connsiteX8" fmla="*/ 0 w 1611082"/>
              <a:gd name="connsiteY8" fmla="*/ 126638 h 126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82" h="1266380">
                <a:moveTo>
                  <a:pt x="0" y="126638"/>
                </a:moveTo>
                <a:cubicBezTo>
                  <a:pt x="0" y="56698"/>
                  <a:pt x="56698" y="0"/>
                  <a:pt x="126638" y="0"/>
                </a:cubicBezTo>
                <a:lnTo>
                  <a:pt x="1484444" y="0"/>
                </a:lnTo>
                <a:cubicBezTo>
                  <a:pt x="1554384" y="0"/>
                  <a:pt x="1611082" y="56698"/>
                  <a:pt x="1611082" y="126638"/>
                </a:cubicBezTo>
                <a:lnTo>
                  <a:pt x="1611082" y="1139742"/>
                </a:lnTo>
                <a:cubicBezTo>
                  <a:pt x="1611082" y="1209682"/>
                  <a:pt x="1554384" y="1266380"/>
                  <a:pt x="1484444" y="1266380"/>
                </a:cubicBezTo>
                <a:lnTo>
                  <a:pt x="126638" y="1266380"/>
                </a:lnTo>
                <a:cubicBezTo>
                  <a:pt x="56698" y="1266380"/>
                  <a:pt x="0" y="1209682"/>
                  <a:pt x="0" y="1139742"/>
                </a:cubicBezTo>
                <a:lnTo>
                  <a:pt x="0" y="126638"/>
                </a:lnTo>
                <a:close/>
              </a:path>
            </a:pathLst>
          </a:custGeom>
          <a:solidFill>
            <a:schemeClr val="accent2">
              <a:lumMod val="75000"/>
            </a:schemeClr>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5671" tIns="105671" rIns="105671" bIns="105671" numCol="1" spcCol="1270" anchor="ctr" anchorCtr="0">
            <a:noAutofit/>
          </a:bodyPr>
          <a:lstStyle/>
          <a:p>
            <a:pPr lvl="0" algn="ctr" defTabSz="800100">
              <a:lnSpc>
                <a:spcPct val="90000"/>
              </a:lnSpc>
              <a:spcBef>
                <a:spcPct val="0"/>
              </a:spcBef>
              <a:spcAft>
                <a:spcPct val="35000"/>
              </a:spcAft>
            </a:pPr>
            <a:r>
              <a:rPr lang="en-US" sz="1800" kern="1200" dirty="0" smtClean="0"/>
              <a:t>Mental health check</a:t>
            </a:r>
            <a:endParaRPr lang="en-US" sz="1800" kern="1200" dirty="0"/>
          </a:p>
        </p:txBody>
      </p:sp>
      <p:sp>
        <p:nvSpPr>
          <p:cNvPr id="29" name="Freeform 28"/>
          <p:cNvSpPr/>
          <p:nvPr/>
        </p:nvSpPr>
        <p:spPr>
          <a:xfrm rot="6936">
            <a:off x="8628909" y="4406342"/>
            <a:ext cx="678369" cy="207581"/>
          </a:xfrm>
          <a:custGeom>
            <a:avLst/>
            <a:gdLst>
              <a:gd name="connsiteX0" fmla="*/ 0 w 678369"/>
              <a:gd name="connsiteY0" fmla="*/ 41516 h 207581"/>
              <a:gd name="connsiteX1" fmla="*/ 574579 w 678369"/>
              <a:gd name="connsiteY1" fmla="*/ 41516 h 207581"/>
              <a:gd name="connsiteX2" fmla="*/ 574579 w 678369"/>
              <a:gd name="connsiteY2" fmla="*/ 0 h 207581"/>
              <a:gd name="connsiteX3" fmla="*/ 678369 w 678369"/>
              <a:gd name="connsiteY3" fmla="*/ 103791 h 207581"/>
              <a:gd name="connsiteX4" fmla="*/ 574579 w 678369"/>
              <a:gd name="connsiteY4" fmla="*/ 207581 h 207581"/>
              <a:gd name="connsiteX5" fmla="*/ 574579 w 678369"/>
              <a:gd name="connsiteY5" fmla="*/ 166065 h 207581"/>
              <a:gd name="connsiteX6" fmla="*/ 0 w 678369"/>
              <a:gd name="connsiteY6" fmla="*/ 166065 h 207581"/>
              <a:gd name="connsiteX7" fmla="*/ 0 w 678369"/>
              <a:gd name="connsiteY7" fmla="*/ 41516 h 20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369" h="207581">
                <a:moveTo>
                  <a:pt x="678369" y="166064"/>
                </a:moveTo>
                <a:lnTo>
                  <a:pt x="103790" y="166064"/>
                </a:lnTo>
                <a:lnTo>
                  <a:pt x="103790" y="207580"/>
                </a:lnTo>
                <a:lnTo>
                  <a:pt x="0" y="103790"/>
                </a:lnTo>
                <a:lnTo>
                  <a:pt x="103790" y="1"/>
                </a:lnTo>
                <a:lnTo>
                  <a:pt x="103790" y="41517"/>
                </a:lnTo>
                <a:lnTo>
                  <a:pt x="678369" y="41517"/>
                </a:lnTo>
                <a:lnTo>
                  <a:pt x="678369" y="166064"/>
                </a:lnTo>
                <a:close/>
              </a:path>
            </a:pathLst>
          </a:custGeom>
          <a:solidFill>
            <a:schemeClr val="accent2">
              <a:lumMod val="60000"/>
              <a:lumOff val="40000"/>
            </a:schemeClr>
          </a:solidFill>
          <a:effectLst/>
        </p:spPr>
        <p:style>
          <a:lnRef idx="0">
            <a:schemeClr val="accent6">
              <a:tint val="60000"/>
              <a:hueOff val="0"/>
              <a:satOff val="0"/>
              <a:lumOff val="0"/>
              <a:alphaOff val="0"/>
            </a:schemeClr>
          </a:lnRef>
          <a:fillRef idx="3">
            <a:scrgbClr r="0" g="0" b="0"/>
          </a:fillRef>
          <a:effectRef idx="3">
            <a:scrgbClr r="0" g="0" b="0"/>
          </a:effectRef>
          <a:fontRef idx="minor">
            <a:schemeClr val="lt1"/>
          </a:fontRef>
        </p:style>
        <p:txBody>
          <a:bodyPr spcFirstLastPara="0" vert="horz" wrap="square" lIns="62274" tIns="41516" rIns="-1" bIns="41515" numCol="1" spcCol="1270" anchor="ctr" anchorCtr="0">
            <a:noAutofit/>
          </a:bodyPr>
          <a:lstStyle/>
          <a:p>
            <a:pPr lvl="0" algn="ctr" defTabSz="355600">
              <a:lnSpc>
                <a:spcPct val="90000"/>
              </a:lnSpc>
              <a:spcBef>
                <a:spcPct val="0"/>
              </a:spcBef>
              <a:spcAft>
                <a:spcPct val="35000"/>
              </a:spcAft>
            </a:pPr>
            <a:endParaRPr lang="en-US" sz="800" kern="1200"/>
          </a:p>
        </p:txBody>
      </p:sp>
      <p:sp>
        <p:nvSpPr>
          <p:cNvPr id="31" name="Freeform 30">
            <a:hlinkClick r:id="rId8" action="ppaction://hlinksldjump"/>
          </p:cNvPr>
          <p:cNvSpPr/>
          <p:nvPr/>
        </p:nvSpPr>
        <p:spPr>
          <a:xfrm>
            <a:off x="6566846" y="3873894"/>
            <a:ext cx="1780476" cy="1266380"/>
          </a:xfrm>
          <a:custGeom>
            <a:avLst/>
            <a:gdLst>
              <a:gd name="connsiteX0" fmla="*/ 0 w 1780476"/>
              <a:gd name="connsiteY0" fmla="*/ 126638 h 1266380"/>
              <a:gd name="connsiteX1" fmla="*/ 126638 w 1780476"/>
              <a:gd name="connsiteY1" fmla="*/ 0 h 1266380"/>
              <a:gd name="connsiteX2" fmla="*/ 1653838 w 1780476"/>
              <a:gd name="connsiteY2" fmla="*/ 0 h 1266380"/>
              <a:gd name="connsiteX3" fmla="*/ 1780476 w 1780476"/>
              <a:gd name="connsiteY3" fmla="*/ 126638 h 1266380"/>
              <a:gd name="connsiteX4" fmla="*/ 1780476 w 1780476"/>
              <a:gd name="connsiteY4" fmla="*/ 1139742 h 1266380"/>
              <a:gd name="connsiteX5" fmla="*/ 1653838 w 1780476"/>
              <a:gd name="connsiteY5" fmla="*/ 1266380 h 1266380"/>
              <a:gd name="connsiteX6" fmla="*/ 126638 w 1780476"/>
              <a:gd name="connsiteY6" fmla="*/ 1266380 h 1266380"/>
              <a:gd name="connsiteX7" fmla="*/ 0 w 1780476"/>
              <a:gd name="connsiteY7" fmla="*/ 1139742 h 1266380"/>
              <a:gd name="connsiteX8" fmla="*/ 0 w 1780476"/>
              <a:gd name="connsiteY8" fmla="*/ 126638 h 126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476" h="1266380">
                <a:moveTo>
                  <a:pt x="0" y="126638"/>
                </a:moveTo>
                <a:cubicBezTo>
                  <a:pt x="0" y="56698"/>
                  <a:pt x="56698" y="0"/>
                  <a:pt x="126638" y="0"/>
                </a:cubicBezTo>
                <a:lnTo>
                  <a:pt x="1653838" y="0"/>
                </a:lnTo>
                <a:cubicBezTo>
                  <a:pt x="1723778" y="0"/>
                  <a:pt x="1780476" y="56698"/>
                  <a:pt x="1780476" y="126638"/>
                </a:cubicBezTo>
                <a:lnTo>
                  <a:pt x="1780476" y="1139742"/>
                </a:lnTo>
                <a:cubicBezTo>
                  <a:pt x="1780476" y="1209682"/>
                  <a:pt x="1723778" y="1266380"/>
                  <a:pt x="1653838" y="1266380"/>
                </a:cubicBezTo>
                <a:lnTo>
                  <a:pt x="126638" y="1266380"/>
                </a:lnTo>
                <a:cubicBezTo>
                  <a:pt x="56698" y="1266380"/>
                  <a:pt x="0" y="1209682"/>
                  <a:pt x="0" y="1139742"/>
                </a:cubicBezTo>
                <a:lnTo>
                  <a:pt x="0" y="126638"/>
                </a:lnTo>
                <a:close/>
              </a:path>
            </a:pathLst>
          </a:custGeom>
          <a:solidFill>
            <a:schemeClr val="accent2">
              <a:lumMod val="75000"/>
            </a:schemeClr>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5671" tIns="105671" rIns="105671" bIns="105671" numCol="1" spcCol="1270" anchor="ctr" anchorCtr="0">
            <a:noAutofit/>
          </a:bodyPr>
          <a:lstStyle/>
          <a:p>
            <a:pPr lvl="0" algn="ctr" defTabSz="800100">
              <a:lnSpc>
                <a:spcPct val="90000"/>
              </a:lnSpc>
              <a:spcBef>
                <a:spcPct val="0"/>
              </a:spcBef>
              <a:spcAft>
                <a:spcPct val="35000"/>
              </a:spcAft>
            </a:pPr>
            <a:r>
              <a:rPr lang="en-US" sz="1800" kern="1200" dirty="0" smtClean="0"/>
              <a:t>Misdemeanor warrants</a:t>
            </a:r>
            <a:endParaRPr lang="en-US" sz="1800" kern="1200" dirty="0"/>
          </a:p>
        </p:txBody>
      </p:sp>
      <p:sp>
        <p:nvSpPr>
          <p:cNvPr id="34" name="Freeform 33"/>
          <p:cNvSpPr/>
          <p:nvPr/>
        </p:nvSpPr>
        <p:spPr>
          <a:xfrm rot="21557856">
            <a:off x="5666865" y="4421493"/>
            <a:ext cx="611556" cy="207582"/>
          </a:xfrm>
          <a:custGeom>
            <a:avLst/>
            <a:gdLst>
              <a:gd name="connsiteX0" fmla="*/ 0 w 611555"/>
              <a:gd name="connsiteY0" fmla="*/ 41516 h 207581"/>
              <a:gd name="connsiteX1" fmla="*/ 507765 w 611555"/>
              <a:gd name="connsiteY1" fmla="*/ 41516 h 207581"/>
              <a:gd name="connsiteX2" fmla="*/ 507765 w 611555"/>
              <a:gd name="connsiteY2" fmla="*/ 0 h 207581"/>
              <a:gd name="connsiteX3" fmla="*/ 611555 w 611555"/>
              <a:gd name="connsiteY3" fmla="*/ 103791 h 207581"/>
              <a:gd name="connsiteX4" fmla="*/ 507765 w 611555"/>
              <a:gd name="connsiteY4" fmla="*/ 207581 h 207581"/>
              <a:gd name="connsiteX5" fmla="*/ 507765 w 611555"/>
              <a:gd name="connsiteY5" fmla="*/ 166065 h 207581"/>
              <a:gd name="connsiteX6" fmla="*/ 0 w 611555"/>
              <a:gd name="connsiteY6" fmla="*/ 166065 h 207581"/>
              <a:gd name="connsiteX7" fmla="*/ 0 w 611555"/>
              <a:gd name="connsiteY7" fmla="*/ 41516 h 20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555" h="207581">
                <a:moveTo>
                  <a:pt x="611555" y="166064"/>
                </a:moveTo>
                <a:lnTo>
                  <a:pt x="103790" y="166064"/>
                </a:lnTo>
                <a:lnTo>
                  <a:pt x="103790" y="207580"/>
                </a:lnTo>
                <a:lnTo>
                  <a:pt x="0" y="103790"/>
                </a:lnTo>
                <a:lnTo>
                  <a:pt x="103790" y="1"/>
                </a:lnTo>
                <a:lnTo>
                  <a:pt x="103790" y="41517"/>
                </a:lnTo>
                <a:lnTo>
                  <a:pt x="611555" y="41517"/>
                </a:lnTo>
                <a:lnTo>
                  <a:pt x="611555" y="166064"/>
                </a:lnTo>
                <a:close/>
              </a:path>
            </a:pathLst>
          </a:custGeom>
          <a:solidFill>
            <a:schemeClr val="accent2">
              <a:lumMod val="60000"/>
              <a:lumOff val="40000"/>
            </a:schemeClr>
          </a:solidFill>
          <a:effectLst/>
        </p:spPr>
        <p:style>
          <a:lnRef idx="0">
            <a:schemeClr val="accent6">
              <a:tint val="60000"/>
              <a:hueOff val="0"/>
              <a:satOff val="0"/>
              <a:lumOff val="0"/>
              <a:alphaOff val="0"/>
            </a:schemeClr>
          </a:lnRef>
          <a:fillRef idx="3">
            <a:scrgbClr r="0" g="0" b="0"/>
          </a:fillRef>
          <a:effectRef idx="3">
            <a:scrgbClr r="0" g="0" b="0"/>
          </a:effectRef>
          <a:fontRef idx="minor">
            <a:schemeClr val="lt1"/>
          </a:fontRef>
        </p:style>
        <p:txBody>
          <a:bodyPr spcFirstLastPara="0" vert="horz" wrap="square" lIns="62274" tIns="41515" rIns="0" bIns="41517" numCol="1" spcCol="1270" anchor="ctr" anchorCtr="0">
            <a:noAutofit/>
          </a:bodyPr>
          <a:lstStyle/>
          <a:p>
            <a:pPr lvl="0" algn="ctr" defTabSz="355600">
              <a:lnSpc>
                <a:spcPct val="90000"/>
              </a:lnSpc>
              <a:spcBef>
                <a:spcPct val="0"/>
              </a:spcBef>
              <a:spcAft>
                <a:spcPct val="35000"/>
              </a:spcAft>
            </a:pPr>
            <a:endParaRPr lang="en-US" sz="800" kern="1200"/>
          </a:p>
        </p:txBody>
      </p:sp>
      <p:sp>
        <p:nvSpPr>
          <p:cNvPr id="48" name="Freeform 47">
            <a:hlinkClick r:id="rId8" action="ppaction://hlinksldjump"/>
          </p:cNvPr>
          <p:cNvSpPr/>
          <p:nvPr/>
        </p:nvSpPr>
        <p:spPr>
          <a:xfrm>
            <a:off x="3632578" y="3784388"/>
            <a:ext cx="1780476" cy="1517341"/>
          </a:xfrm>
          <a:custGeom>
            <a:avLst/>
            <a:gdLst>
              <a:gd name="connsiteX0" fmla="*/ 0 w 1780476"/>
              <a:gd name="connsiteY0" fmla="*/ 151734 h 1517341"/>
              <a:gd name="connsiteX1" fmla="*/ 151734 w 1780476"/>
              <a:gd name="connsiteY1" fmla="*/ 0 h 1517341"/>
              <a:gd name="connsiteX2" fmla="*/ 1628742 w 1780476"/>
              <a:gd name="connsiteY2" fmla="*/ 0 h 1517341"/>
              <a:gd name="connsiteX3" fmla="*/ 1780476 w 1780476"/>
              <a:gd name="connsiteY3" fmla="*/ 151734 h 1517341"/>
              <a:gd name="connsiteX4" fmla="*/ 1780476 w 1780476"/>
              <a:gd name="connsiteY4" fmla="*/ 1365607 h 1517341"/>
              <a:gd name="connsiteX5" fmla="*/ 1628742 w 1780476"/>
              <a:gd name="connsiteY5" fmla="*/ 1517341 h 1517341"/>
              <a:gd name="connsiteX6" fmla="*/ 151734 w 1780476"/>
              <a:gd name="connsiteY6" fmla="*/ 1517341 h 1517341"/>
              <a:gd name="connsiteX7" fmla="*/ 0 w 1780476"/>
              <a:gd name="connsiteY7" fmla="*/ 1365607 h 1517341"/>
              <a:gd name="connsiteX8" fmla="*/ 0 w 1780476"/>
              <a:gd name="connsiteY8" fmla="*/ 151734 h 15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476" h="1517341">
                <a:moveTo>
                  <a:pt x="0" y="151734"/>
                </a:moveTo>
                <a:cubicBezTo>
                  <a:pt x="0" y="67934"/>
                  <a:pt x="67934" y="0"/>
                  <a:pt x="151734" y="0"/>
                </a:cubicBezTo>
                <a:lnTo>
                  <a:pt x="1628742" y="0"/>
                </a:lnTo>
                <a:cubicBezTo>
                  <a:pt x="1712542" y="0"/>
                  <a:pt x="1780476" y="67934"/>
                  <a:pt x="1780476" y="151734"/>
                </a:cubicBezTo>
                <a:lnTo>
                  <a:pt x="1780476" y="1365607"/>
                </a:lnTo>
                <a:cubicBezTo>
                  <a:pt x="1780476" y="1449407"/>
                  <a:pt x="1712542" y="1517341"/>
                  <a:pt x="1628742" y="1517341"/>
                </a:cubicBezTo>
                <a:lnTo>
                  <a:pt x="151734" y="1517341"/>
                </a:lnTo>
                <a:cubicBezTo>
                  <a:pt x="67934" y="1517341"/>
                  <a:pt x="0" y="1449407"/>
                  <a:pt x="0" y="1365607"/>
                </a:cubicBezTo>
                <a:lnTo>
                  <a:pt x="0" y="151734"/>
                </a:lnTo>
                <a:close/>
              </a:path>
            </a:pathLst>
          </a:custGeom>
          <a:solidFill>
            <a:schemeClr val="accent2">
              <a:lumMod val="75000"/>
            </a:schemeClr>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13021" tIns="113021" rIns="113021" bIns="113021" numCol="1" spcCol="1270" anchor="ctr" anchorCtr="0">
            <a:noAutofit/>
          </a:bodyPr>
          <a:lstStyle/>
          <a:p>
            <a:pPr lvl="0" algn="ctr" defTabSz="800100">
              <a:lnSpc>
                <a:spcPct val="90000"/>
              </a:lnSpc>
              <a:spcBef>
                <a:spcPct val="0"/>
              </a:spcBef>
              <a:spcAft>
                <a:spcPct val="35000"/>
              </a:spcAft>
            </a:pPr>
            <a:r>
              <a:rPr lang="en-US" sz="1800" kern="1200" dirty="0" smtClean="0"/>
              <a:t>Protection orders, stolen firearms, citizen status, others?</a:t>
            </a:r>
            <a:endParaRPr lang="en-US" sz="1800" kern="1200" dirty="0"/>
          </a:p>
        </p:txBody>
      </p:sp>
      <p:sp>
        <p:nvSpPr>
          <p:cNvPr id="49" name="Freeform 48"/>
          <p:cNvSpPr/>
          <p:nvPr/>
        </p:nvSpPr>
        <p:spPr>
          <a:xfrm rot="21594771">
            <a:off x="2568277" y="4441689"/>
            <a:ext cx="723180" cy="207582"/>
          </a:xfrm>
          <a:custGeom>
            <a:avLst/>
            <a:gdLst>
              <a:gd name="connsiteX0" fmla="*/ 0 w 723179"/>
              <a:gd name="connsiteY0" fmla="*/ 41516 h 207581"/>
              <a:gd name="connsiteX1" fmla="*/ 619389 w 723179"/>
              <a:gd name="connsiteY1" fmla="*/ 41516 h 207581"/>
              <a:gd name="connsiteX2" fmla="*/ 619389 w 723179"/>
              <a:gd name="connsiteY2" fmla="*/ 0 h 207581"/>
              <a:gd name="connsiteX3" fmla="*/ 723179 w 723179"/>
              <a:gd name="connsiteY3" fmla="*/ 103791 h 207581"/>
              <a:gd name="connsiteX4" fmla="*/ 619389 w 723179"/>
              <a:gd name="connsiteY4" fmla="*/ 207581 h 207581"/>
              <a:gd name="connsiteX5" fmla="*/ 619389 w 723179"/>
              <a:gd name="connsiteY5" fmla="*/ 166065 h 207581"/>
              <a:gd name="connsiteX6" fmla="*/ 0 w 723179"/>
              <a:gd name="connsiteY6" fmla="*/ 166065 h 207581"/>
              <a:gd name="connsiteX7" fmla="*/ 0 w 723179"/>
              <a:gd name="connsiteY7" fmla="*/ 41516 h 20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179" h="207581">
                <a:moveTo>
                  <a:pt x="723179" y="166064"/>
                </a:moveTo>
                <a:lnTo>
                  <a:pt x="103790" y="166064"/>
                </a:lnTo>
                <a:lnTo>
                  <a:pt x="103790" y="207580"/>
                </a:lnTo>
                <a:lnTo>
                  <a:pt x="0" y="103790"/>
                </a:lnTo>
                <a:lnTo>
                  <a:pt x="103790" y="1"/>
                </a:lnTo>
                <a:lnTo>
                  <a:pt x="103790" y="41517"/>
                </a:lnTo>
                <a:lnTo>
                  <a:pt x="723179" y="41517"/>
                </a:lnTo>
                <a:lnTo>
                  <a:pt x="723179" y="166064"/>
                </a:lnTo>
                <a:close/>
              </a:path>
            </a:pathLst>
          </a:custGeom>
          <a:solidFill>
            <a:schemeClr val="accent2">
              <a:lumMod val="60000"/>
              <a:lumOff val="40000"/>
            </a:schemeClr>
          </a:solidFill>
          <a:effectLst/>
        </p:spPr>
        <p:style>
          <a:lnRef idx="0">
            <a:schemeClr val="accent6">
              <a:tint val="60000"/>
              <a:hueOff val="0"/>
              <a:satOff val="0"/>
              <a:lumOff val="0"/>
              <a:alphaOff val="0"/>
            </a:schemeClr>
          </a:lnRef>
          <a:fillRef idx="3">
            <a:scrgbClr r="0" g="0" b="0"/>
          </a:fillRef>
          <a:effectRef idx="3">
            <a:scrgbClr r="0" g="0" b="0"/>
          </a:effectRef>
          <a:fontRef idx="minor">
            <a:schemeClr val="lt1"/>
          </a:fontRef>
        </p:style>
        <p:txBody>
          <a:bodyPr spcFirstLastPara="0" vert="horz" wrap="square" lIns="62274" tIns="41517" rIns="0" bIns="41515" numCol="1" spcCol="1270" anchor="ctr" anchorCtr="0">
            <a:noAutofit/>
          </a:bodyPr>
          <a:lstStyle/>
          <a:p>
            <a:pPr lvl="0" algn="ctr" defTabSz="355600">
              <a:lnSpc>
                <a:spcPct val="90000"/>
              </a:lnSpc>
              <a:spcBef>
                <a:spcPct val="0"/>
              </a:spcBef>
              <a:spcAft>
                <a:spcPct val="35000"/>
              </a:spcAft>
            </a:pPr>
            <a:endParaRPr lang="en-US" sz="800" kern="1200"/>
          </a:p>
        </p:txBody>
      </p:sp>
      <p:sp>
        <p:nvSpPr>
          <p:cNvPr id="50" name="Freeform 49"/>
          <p:cNvSpPr/>
          <p:nvPr/>
        </p:nvSpPr>
        <p:spPr>
          <a:xfrm>
            <a:off x="487613" y="3914652"/>
            <a:ext cx="1780476" cy="1266380"/>
          </a:xfrm>
          <a:custGeom>
            <a:avLst/>
            <a:gdLst>
              <a:gd name="connsiteX0" fmla="*/ 0 w 1780476"/>
              <a:gd name="connsiteY0" fmla="*/ 126638 h 1266380"/>
              <a:gd name="connsiteX1" fmla="*/ 126638 w 1780476"/>
              <a:gd name="connsiteY1" fmla="*/ 0 h 1266380"/>
              <a:gd name="connsiteX2" fmla="*/ 1653838 w 1780476"/>
              <a:gd name="connsiteY2" fmla="*/ 0 h 1266380"/>
              <a:gd name="connsiteX3" fmla="*/ 1780476 w 1780476"/>
              <a:gd name="connsiteY3" fmla="*/ 126638 h 1266380"/>
              <a:gd name="connsiteX4" fmla="*/ 1780476 w 1780476"/>
              <a:gd name="connsiteY4" fmla="*/ 1139742 h 1266380"/>
              <a:gd name="connsiteX5" fmla="*/ 1653838 w 1780476"/>
              <a:gd name="connsiteY5" fmla="*/ 1266380 h 1266380"/>
              <a:gd name="connsiteX6" fmla="*/ 126638 w 1780476"/>
              <a:gd name="connsiteY6" fmla="*/ 1266380 h 1266380"/>
              <a:gd name="connsiteX7" fmla="*/ 0 w 1780476"/>
              <a:gd name="connsiteY7" fmla="*/ 1139742 h 1266380"/>
              <a:gd name="connsiteX8" fmla="*/ 0 w 1780476"/>
              <a:gd name="connsiteY8" fmla="*/ 126638 h 126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476" h="1266380">
                <a:moveTo>
                  <a:pt x="0" y="126638"/>
                </a:moveTo>
                <a:cubicBezTo>
                  <a:pt x="0" y="56698"/>
                  <a:pt x="56698" y="0"/>
                  <a:pt x="126638" y="0"/>
                </a:cubicBezTo>
                <a:lnTo>
                  <a:pt x="1653838" y="0"/>
                </a:lnTo>
                <a:cubicBezTo>
                  <a:pt x="1723778" y="0"/>
                  <a:pt x="1780476" y="56698"/>
                  <a:pt x="1780476" y="126638"/>
                </a:cubicBezTo>
                <a:lnTo>
                  <a:pt x="1780476" y="1139742"/>
                </a:lnTo>
                <a:cubicBezTo>
                  <a:pt x="1780476" y="1209682"/>
                  <a:pt x="1723778" y="1266380"/>
                  <a:pt x="1653838" y="1266380"/>
                </a:cubicBezTo>
                <a:lnTo>
                  <a:pt x="126638" y="1266380"/>
                </a:lnTo>
                <a:cubicBezTo>
                  <a:pt x="56698" y="1266380"/>
                  <a:pt x="0" y="1209682"/>
                  <a:pt x="0" y="1139742"/>
                </a:cubicBezTo>
                <a:lnTo>
                  <a:pt x="0" y="126638"/>
                </a:lnTo>
                <a:close/>
              </a:path>
            </a:pathLst>
          </a:custGeom>
          <a:solidFill>
            <a:srgbClr val="FFFF00"/>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5671" tIns="105671" rIns="105671" bIns="105671"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Purchase/ transfer of handgun approved</a:t>
            </a:r>
            <a:endParaRPr lang="en-US" sz="1800" b="1" kern="1200" dirty="0">
              <a:solidFill>
                <a:schemeClr val="tx1"/>
              </a:solidFill>
            </a:endParaRPr>
          </a:p>
        </p:txBody>
      </p:sp>
      <p:sp>
        <p:nvSpPr>
          <p:cNvPr id="8" name="Oval 7">
            <a:hlinkClick r:id="rId9" action="ppaction://hlinksldjump"/>
          </p:cNvPr>
          <p:cNvSpPr/>
          <p:nvPr/>
        </p:nvSpPr>
        <p:spPr>
          <a:xfrm>
            <a:off x="6987654" y="2637053"/>
            <a:ext cx="941696" cy="914400"/>
          </a:xfrm>
          <a:prstGeom prst="ellipse">
            <a:avLst/>
          </a:prstGeom>
          <a:solidFill>
            <a:schemeClr val="accent4">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prstClr val="white"/>
                </a:solidFill>
              </a:rPr>
              <a:t>NICS</a:t>
            </a:r>
            <a:endParaRPr lang="en-US" dirty="0">
              <a:solidFill>
                <a:prstClr val="white"/>
              </a:solidFill>
            </a:endParaRPr>
          </a:p>
        </p:txBody>
      </p:sp>
      <p:sp>
        <p:nvSpPr>
          <p:cNvPr id="12" name="Oval 11"/>
          <p:cNvSpPr/>
          <p:nvPr/>
        </p:nvSpPr>
        <p:spPr>
          <a:xfrm>
            <a:off x="11250303" y="5681133"/>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solidFill>
                  <a:prstClr val="white"/>
                </a:solidFill>
              </a:rPr>
              <a:t>Local Mental Health</a:t>
            </a:r>
            <a:endParaRPr lang="en-US" sz="1100" dirty="0">
              <a:solidFill>
                <a:prstClr val="white"/>
              </a:solidFill>
            </a:endParaRPr>
          </a:p>
        </p:txBody>
      </p:sp>
      <p:sp>
        <p:nvSpPr>
          <p:cNvPr id="13" name="Oval 12">
            <a:hlinkClick r:id="rId10" action="ppaction://hlinksldjump"/>
          </p:cNvPr>
          <p:cNvSpPr/>
          <p:nvPr/>
        </p:nvSpPr>
        <p:spPr>
          <a:xfrm>
            <a:off x="8711820" y="5452533"/>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prstClr val="white"/>
                </a:solidFill>
              </a:rPr>
              <a:t>AOC</a:t>
            </a:r>
            <a:endParaRPr lang="en-US" dirty="0">
              <a:solidFill>
                <a:prstClr val="white"/>
              </a:solidFill>
            </a:endParaRPr>
          </a:p>
        </p:txBody>
      </p:sp>
      <p:sp>
        <p:nvSpPr>
          <p:cNvPr id="14" name="Oval 13">
            <a:hlinkClick r:id="rId11" action="ppaction://hlinksldjump"/>
          </p:cNvPr>
          <p:cNvSpPr/>
          <p:nvPr/>
        </p:nvSpPr>
        <p:spPr>
          <a:xfrm>
            <a:off x="9981061" y="5897157"/>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solidFill>
                  <a:prstClr val="white"/>
                </a:solidFill>
              </a:rPr>
              <a:t>DSHS</a:t>
            </a:r>
            <a:endParaRPr lang="en-US" sz="1600" dirty="0">
              <a:solidFill>
                <a:prstClr val="white"/>
              </a:solidFill>
            </a:endParaRPr>
          </a:p>
        </p:txBody>
      </p:sp>
      <p:sp>
        <p:nvSpPr>
          <p:cNvPr id="15" name="Oval 14">
            <a:hlinkClick r:id="rId12" action="ppaction://hlinksldjump"/>
          </p:cNvPr>
          <p:cNvSpPr/>
          <p:nvPr/>
        </p:nvSpPr>
        <p:spPr>
          <a:xfrm>
            <a:off x="6080760" y="5715000"/>
            <a:ext cx="941696" cy="914400"/>
          </a:xfrm>
          <a:prstGeom prst="ellipse">
            <a:avLst/>
          </a:prstGeom>
          <a:solidFill>
            <a:schemeClr val="accent1">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solidFill>
                  <a:prstClr val="white"/>
                </a:solidFill>
              </a:rPr>
              <a:t>Local Criminal Records</a:t>
            </a:r>
            <a:endParaRPr lang="en-US" sz="1100" dirty="0">
              <a:solidFill>
                <a:prstClr val="white"/>
              </a:solidFill>
            </a:endParaRPr>
          </a:p>
        </p:txBody>
      </p:sp>
      <p:sp>
        <p:nvSpPr>
          <p:cNvPr id="16" name="Oval 15">
            <a:hlinkClick r:id="rId10" action="ppaction://hlinksldjump"/>
          </p:cNvPr>
          <p:cNvSpPr/>
          <p:nvPr/>
        </p:nvSpPr>
        <p:spPr>
          <a:xfrm>
            <a:off x="7434072" y="5404104"/>
            <a:ext cx="941696" cy="914400"/>
          </a:xfrm>
          <a:prstGeom prst="ellipse">
            <a:avLst/>
          </a:prstGeom>
          <a:solidFill>
            <a:srgbClr val="9954CC"/>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prstClr val="white"/>
                </a:solidFill>
              </a:rPr>
              <a:t>JIS</a:t>
            </a:r>
            <a:endParaRPr lang="en-US" dirty="0">
              <a:solidFill>
                <a:prstClr val="white"/>
              </a:solidFill>
            </a:endParaRPr>
          </a:p>
        </p:txBody>
      </p:sp>
      <p:cxnSp>
        <p:nvCxnSpPr>
          <p:cNvPr id="22" name="Straight Arrow Connector 21"/>
          <p:cNvCxnSpPr/>
          <p:nvPr/>
        </p:nvCxnSpPr>
        <p:spPr>
          <a:xfrm flipH="1">
            <a:off x="5387546" y="3094253"/>
            <a:ext cx="1600108" cy="771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9182668" y="5117910"/>
            <a:ext cx="798393" cy="334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4" idx="0"/>
          </p:cNvCxnSpPr>
          <p:nvPr/>
        </p:nvCxnSpPr>
        <p:spPr>
          <a:xfrm flipV="1">
            <a:off x="10451909" y="5177490"/>
            <a:ext cx="0" cy="719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flipV="1">
            <a:off x="11109278" y="5117910"/>
            <a:ext cx="611873" cy="5632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12" idx="2"/>
            <a:endCxn id="14" idx="6"/>
          </p:cNvCxnSpPr>
          <p:nvPr/>
        </p:nvCxnSpPr>
        <p:spPr>
          <a:xfrm flipH="1">
            <a:off x="10922757" y="6138333"/>
            <a:ext cx="32754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7022592" y="6044184"/>
            <a:ext cx="448056" cy="128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6583679" y="5175504"/>
            <a:ext cx="384048" cy="502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flipV="1">
            <a:off x="7452360" y="5175503"/>
            <a:ext cx="118872" cy="3566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9182668" y="719666"/>
            <a:ext cx="0" cy="3035808"/>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9370890" y="719666"/>
            <a:ext cx="2162037" cy="923330"/>
          </a:xfrm>
          <a:prstGeom prst="rect">
            <a:avLst/>
          </a:prstGeom>
          <a:noFill/>
        </p:spPr>
        <p:txBody>
          <a:bodyPr wrap="square" rtlCol="0">
            <a:spAutoFit/>
          </a:bodyPr>
          <a:lstStyle/>
          <a:p>
            <a:r>
              <a:rPr lang="en-US" dirty="0" smtClean="0">
                <a:solidFill>
                  <a:prstClr val="black"/>
                </a:solidFill>
              </a:rPr>
              <a:t>Only handguns receive local background checks.</a:t>
            </a:r>
            <a:endParaRPr lang="en-US" dirty="0">
              <a:solidFill>
                <a:prstClr val="black"/>
              </a:solidFill>
            </a:endParaRPr>
          </a:p>
        </p:txBody>
      </p:sp>
      <p:sp>
        <p:nvSpPr>
          <p:cNvPr id="32" name="Rounded Rectangle 31"/>
          <p:cNvSpPr/>
          <p:nvPr/>
        </p:nvSpPr>
        <p:spPr>
          <a:xfrm>
            <a:off x="7036902" y="796521"/>
            <a:ext cx="1674916" cy="846475"/>
          </a:xfrm>
          <a:prstGeom prst="roundRect">
            <a:avLst/>
          </a:prstGeom>
          <a:solidFill>
            <a:srgbClr val="FFFF00"/>
          </a:solidFill>
          <a:ln>
            <a:solidFill>
              <a:srgbClr val="FFFF00"/>
            </a:solid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Long guns approved</a:t>
            </a:r>
            <a:endParaRPr lang="en-US" b="1" dirty="0">
              <a:solidFill>
                <a:prstClr val="black"/>
              </a:solidFill>
            </a:endParaRPr>
          </a:p>
        </p:txBody>
      </p:sp>
      <p:cxnSp>
        <p:nvCxnSpPr>
          <p:cNvPr id="11" name="Straight Arrow Connector 10"/>
          <p:cNvCxnSpPr/>
          <p:nvPr/>
        </p:nvCxnSpPr>
        <p:spPr>
          <a:xfrm flipV="1">
            <a:off x="8238743" y="4828031"/>
            <a:ext cx="1371600" cy="704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7929350" y="3094253"/>
            <a:ext cx="1724165" cy="8547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H="1">
            <a:off x="7447745" y="3560383"/>
            <a:ext cx="12963" cy="308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ounded Rectangle 36">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43" name="Rounded Rectangle 42">
            <a:hlinkClick r:id="" action="ppaction://hlinkshowjump?jump=previousslide"/>
          </p:cNvPr>
          <p:cNvSpPr/>
          <p:nvPr/>
        </p:nvSpPr>
        <p:spPr>
          <a:xfrm>
            <a:off x="1668732" y="5990012"/>
            <a:ext cx="1274633" cy="83077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 CPL</a:t>
            </a:r>
            <a:endParaRPr lang="en-US" dirty="0"/>
          </a:p>
        </p:txBody>
      </p:sp>
      <p:sp>
        <p:nvSpPr>
          <p:cNvPr id="2" name="Oval 1">
            <a:hlinkClick r:id="rId13" action="ppaction://hlinksldjump"/>
          </p:cNvPr>
          <p:cNvSpPr/>
          <p:nvPr/>
        </p:nvSpPr>
        <p:spPr>
          <a:xfrm>
            <a:off x="5119244" y="2543858"/>
            <a:ext cx="914400" cy="914400"/>
          </a:xfrm>
          <a:prstGeom prst="ellipse">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DOL PTA Form</a:t>
            </a:r>
            <a:endParaRPr lang="en-US" sz="1600" dirty="0"/>
          </a:p>
        </p:txBody>
      </p:sp>
      <p:sp>
        <p:nvSpPr>
          <p:cNvPr id="46" name="TextBox 45"/>
          <p:cNvSpPr txBox="1"/>
          <p:nvPr/>
        </p:nvSpPr>
        <p:spPr>
          <a:xfrm>
            <a:off x="5938501" y="2543858"/>
            <a:ext cx="849913" cy="246221"/>
          </a:xfrm>
          <a:prstGeom prst="rect">
            <a:avLst/>
          </a:prstGeom>
          <a:noFill/>
        </p:spPr>
        <p:txBody>
          <a:bodyPr wrap="none" rtlCol="0">
            <a:spAutoFit/>
          </a:bodyPr>
          <a:lstStyle/>
          <a:p>
            <a:r>
              <a:rPr lang="en-US" sz="1000" dirty="0" smtClean="0"/>
              <a:t>*Pistols Only</a:t>
            </a:r>
            <a:endParaRPr lang="en-US" sz="1000" dirty="0"/>
          </a:p>
        </p:txBody>
      </p:sp>
      <p:sp>
        <p:nvSpPr>
          <p:cNvPr id="35" name="Wave 34">
            <a:hlinkClick r:id="rId14"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7" name="TextBox 46"/>
          <p:cNvSpPr txBox="1"/>
          <p:nvPr/>
        </p:nvSpPr>
        <p:spPr>
          <a:xfrm>
            <a:off x="606787" y="161665"/>
            <a:ext cx="1755267" cy="307777"/>
          </a:xfrm>
          <a:prstGeom prst="rect">
            <a:avLst/>
          </a:prstGeom>
          <a:noFill/>
        </p:spPr>
        <p:txBody>
          <a:bodyPr wrap="square" rtlCol="0">
            <a:spAutoFit/>
          </a:bodyPr>
          <a:lstStyle/>
          <a:p>
            <a:r>
              <a:rPr lang="en-US" sz="1400" dirty="0" smtClean="0"/>
              <a:t>List of potential gaps</a:t>
            </a:r>
            <a:endParaRPr lang="en-US" sz="1400" dirty="0"/>
          </a:p>
        </p:txBody>
      </p:sp>
      <p:sp>
        <p:nvSpPr>
          <p:cNvPr id="51" name="Freeform 50"/>
          <p:cNvSpPr/>
          <p:nvPr/>
        </p:nvSpPr>
        <p:spPr>
          <a:xfrm rot="5400000">
            <a:off x="7438713" y="1855632"/>
            <a:ext cx="635586" cy="210312"/>
          </a:xfrm>
          <a:custGeom>
            <a:avLst/>
            <a:gdLst>
              <a:gd name="connsiteX0" fmla="*/ 0 w 488342"/>
              <a:gd name="connsiteY0" fmla="*/ 41516 h 207581"/>
              <a:gd name="connsiteX1" fmla="*/ 384552 w 488342"/>
              <a:gd name="connsiteY1" fmla="*/ 41516 h 207581"/>
              <a:gd name="connsiteX2" fmla="*/ 384552 w 488342"/>
              <a:gd name="connsiteY2" fmla="*/ 0 h 207581"/>
              <a:gd name="connsiteX3" fmla="*/ 488342 w 488342"/>
              <a:gd name="connsiteY3" fmla="*/ 103791 h 207581"/>
              <a:gd name="connsiteX4" fmla="*/ 384552 w 488342"/>
              <a:gd name="connsiteY4" fmla="*/ 207581 h 207581"/>
              <a:gd name="connsiteX5" fmla="*/ 384552 w 488342"/>
              <a:gd name="connsiteY5" fmla="*/ 166065 h 207581"/>
              <a:gd name="connsiteX6" fmla="*/ 0 w 488342"/>
              <a:gd name="connsiteY6" fmla="*/ 166065 h 207581"/>
              <a:gd name="connsiteX7" fmla="*/ 0 w 488342"/>
              <a:gd name="connsiteY7" fmla="*/ 41516 h 20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42" h="207581">
                <a:moveTo>
                  <a:pt x="488342" y="166064"/>
                </a:moveTo>
                <a:lnTo>
                  <a:pt x="103790" y="166064"/>
                </a:lnTo>
                <a:lnTo>
                  <a:pt x="103790" y="207580"/>
                </a:lnTo>
                <a:lnTo>
                  <a:pt x="0" y="103790"/>
                </a:lnTo>
                <a:lnTo>
                  <a:pt x="103790" y="1"/>
                </a:lnTo>
                <a:lnTo>
                  <a:pt x="103790" y="41517"/>
                </a:lnTo>
                <a:lnTo>
                  <a:pt x="488342" y="41517"/>
                </a:lnTo>
                <a:lnTo>
                  <a:pt x="488342" y="166064"/>
                </a:lnTo>
                <a:close/>
              </a:path>
            </a:pathLst>
          </a:custGeom>
          <a:solidFill>
            <a:schemeClr val="accent2">
              <a:lumMod val="60000"/>
              <a:lumOff val="40000"/>
            </a:schemeClr>
          </a:solidFill>
          <a:effectLst/>
        </p:spPr>
        <p:style>
          <a:lnRef idx="0">
            <a:schemeClr val="accent6">
              <a:tint val="60000"/>
              <a:hueOff val="0"/>
              <a:satOff val="0"/>
              <a:lumOff val="0"/>
              <a:alphaOff val="0"/>
            </a:schemeClr>
          </a:lnRef>
          <a:fillRef idx="3">
            <a:scrgbClr r="0" g="0" b="0"/>
          </a:fillRef>
          <a:effectRef idx="3">
            <a:scrgbClr r="0" g="0" b="0"/>
          </a:effectRef>
          <a:fontRef idx="minor">
            <a:schemeClr val="lt1"/>
          </a:fontRef>
        </p:style>
        <p:txBody>
          <a:bodyPr spcFirstLastPara="0" vert="horz" wrap="square" lIns="62274" tIns="41516" rIns="-1" bIns="4151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52" name="TextBox 51"/>
          <p:cNvSpPr txBox="1"/>
          <p:nvPr/>
        </p:nvSpPr>
        <p:spPr>
          <a:xfrm>
            <a:off x="2362054" y="65477"/>
            <a:ext cx="5115375" cy="430887"/>
          </a:xfrm>
          <a:prstGeom prst="rect">
            <a:avLst/>
          </a:prstGeom>
          <a:noFill/>
        </p:spPr>
        <p:txBody>
          <a:bodyPr wrap="none" rtlCol="0">
            <a:spAutoFit/>
          </a:bodyPr>
          <a:lstStyle/>
          <a:p>
            <a:r>
              <a:rPr lang="en-US" sz="2200" b="1" dirty="0" smtClean="0"/>
              <a:t>Background Check Overview: Without CPL</a:t>
            </a:r>
            <a:endParaRPr lang="en-US" sz="2200" b="1" dirty="0"/>
          </a:p>
        </p:txBody>
      </p:sp>
      <p:sp>
        <p:nvSpPr>
          <p:cNvPr id="53" name="Oval 52">
            <a:hlinkClick r:id="rId9" action="ppaction://hlinksldjump"/>
          </p:cNvPr>
          <p:cNvSpPr/>
          <p:nvPr/>
        </p:nvSpPr>
        <p:spPr>
          <a:xfrm>
            <a:off x="4231128" y="445969"/>
            <a:ext cx="941696" cy="914400"/>
          </a:xfrm>
          <a:prstGeom prst="ellipse">
            <a:avLst/>
          </a:prstGeom>
          <a:solidFill>
            <a:schemeClr val="accent4">
              <a:lumMod val="75000"/>
            </a:schemeClr>
          </a:solidFill>
          <a:ln>
            <a:noFill/>
          </a:ln>
          <a:scene3d>
            <a:camera prst="orthographicFront"/>
            <a:lightRig rig="threePt" dir="t"/>
          </a:scene3d>
          <a:sp3d>
            <a:bevelT w="0" h="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prstClr val="white"/>
                </a:solidFill>
              </a:rPr>
              <a:t>NICS </a:t>
            </a:r>
            <a:r>
              <a:rPr lang="en-US" sz="900" dirty="0" smtClean="0">
                <a:solidFill>
                  <a:prstClr val="white"/>
                </a:solidFill>
              </a:rPr>
              <a:t>(Long guns only)</a:t>
            </a:r>
            <a:endParaRPr lang="en-US" sz="900" dirty="0">
              <a:solidFill>
                <a:prstClr val="white"/>
              </a:solidFill>
            </a:endParaRPr>
          </a:p>
        </p:txBody>
      </p:sp>
      <p:cxnSp>
        <p:nvCxnSpPr>
          <p:cNvPr id="54" name="Straight Arrow Connector 53"/>
          <p:cNvCxnSpPr/>
          <p:nvPr/>
        </p:nvCxnSpPr>
        <p:spPr>
          <a:xfrm>
            <a:off x="4682975" y="1357422"/>
            <a:ext cx="0" cy="351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56" name="TextBox 55"/>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57" name="Oval 56"/>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1701685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5" grpId="0" animBg="1"/>
      <p:bldP spid="5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4000">
              <a:srgbClr val="EFD3FF"/>
            </a:gs>
            <a:gs pos="0">
              <a:schemeClr val="bg1"/>
            </a:gs>
            <a:gs pos="100000">
              <a:srgbClr val="DEC7EF"/>
            </a:gs>
          </a:gsLst>
          <a:path path="rect">
            <a:fillToRect l="50000" t="50000" r="50000" b="50000"/>
          </a:path>
        </a:gradFill>
        <a:effectLst/>
      </p:bgPr>
    </p:bg>
    <p:spTree>
      <p:nvGrpSpPr>
        <p:cNvPr id="1" name=""/>
        <p:cNvGrpSpPr/>
        <p:nvPr/>
      </p:nvGrpSpPr>
      <p:grpSpPr>
        <a:xfrm>
          <a:off x="0" y="0"/>
          <a:ext cx="0" cy="0"/>
          <a:chOff x="0" y="0"/>
          <a:chExt cx="0" cy="0"/>
        </a:xfrm>
      </p:grpSpPr>
      <p:sp>
        <p:nvSpPr>
          <p:cNvPr id="35" name="TextBox 34"/>
          <p:cNvSpPr txBox="1"/>
          <p:nvPr/>
        </p:nvSpPr>
        <p:spPr>
          <a:xfrm>
            <a:off x="2362054" y="65477"/>
            <a:ext cx="1756956" cy="430887"/>
          </a:xfrm>
          <a:prstGeom prst="rect">
            <a:avLst/>
          </a:prstGeom>
          <a:noFill/>
        </p:spPr>
        <p:txBody>
          <a:bodyPr wrap="none" rtlCol="0">
            <a:spAutoFit/>
          </a:bodyPr>
          <a:lstStyle/>
          <a:p>
            <a:r>
              <a:rPr lang="en-US" sz="2200" b="1" dirty="0" smtClean="0"/>
              <a:t>DSHS Process</a:t>
            </a:r>
            <a:endParaRPr lang="en-US" sz="2200" b="1" dirty="0"/>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6" name="Rounded Rectangle 5"/>
          <p:cNvSpPr/>
          <p:nvPr/>
        </p:nvSpPr>
        <p:spPr>
          <a:xfrm>
            <a:off x="628367" y="2092388"/>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Community-Based Providers</a:t>
            </a:r>
            <a:endParaRPr lang="en-US" dirty="0"/>
          </a:p>
        </p:txBody>
      </p:sp>
      <p:sp>
        <p:nvSpPr>
          <p:cNvPr id="7" name="Rounded Rectangle 6"/>
          <p:cNvSpPr/>
          <p:nvPr/>
        </p:nvSpPr>
        <p:spPr>
          <a:xfrm>
            <a:off x="3461212" y="2092388"/>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Behavioral Health Organizations</a:t>
            </a:r>
            <a:endParaRPr lang="en-US" dirty="0"/>
          </a:p>
        </p:txBody>
      </p:sp>
      <p:sp>
        <p:nvSpPr>
          <p:cNvPr id="8" name="Rounded Rectangle 7"/>
          <p:cNvSpPr/>
          <p:nvPr/>
        </p:nvSpPr>
        <p:spPr>
          <a:xfrm>
            <a:off x="6410691" y="2099390"/>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DSHS</a:t>
            </a:r>
            <a:endParaRPr lang="en-US" dirty="0"/>
          </a:p>
        </p:txBody>
      </p:sp>
      <p:sp>
        <p:nvSpPr>
          <p:cNvPr id="9" name="Rounded Rectangle 8">
            <a:hlinkClick r:id="rId2" action="ppaction://hlinksldjump"/>
          </p:cNvPr>
          <p:cNvSpPr/>
          <p:nvPr/>
        </p:nvSpPr>
        <p:spPr>
          <a:xfrm>
            <a:off x="6410691" y="3909528"/>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AOC</a:t>
            </a:r>
            <a:endParaRPr lang="en-US" dirty="0"/>
          </a:p>
        </p:txBody>
      </p:sp>
      <p:sp>
        <p:nvSpPr>
          <p:cNvPr id="11" name="Rounded Rectangle 10">
            <a:hlinkClick r:id="rId3" action="ppaction://hlinksldjump"/>
          </p:cNvPr>
          <p:cNvSpPr/>
          <p:nvPr/>
        </p:nvSpPr>
        <p:spPr>
          <a:xfrm>
            <a:off x="9243536" y="2099391"/>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Law Enforcement Bkgd. Check</a:t>
            </a:r>
            <a:endParaRPr lang="en-US" dirty="0"/>
          </a:p>
        </p:txBody>
      </p:sp>
      <p:sp>
        <p:nvSpPr>
          <p:cNvPr id="12" name="Right Arrow 11"/>
          <p:cNvSpPr/>
          <p:nvPr/>
        </p:nvSpPr>
        <p:spPr>
          <a:xfrm>
            <a:off x="2299551" y="2428289"/>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079039" y="2435291"/>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3942661" y="3240297"/>
            <a:ext cx="590193" cy="270918"/>
          </a:xfrm>
          <a:prstGeom prst="rightArrow">
            <a:avLst/>
          </a:prstGeom>
          <a:solidFill>
            <a:srgbClr val="9954C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206743" y="2428288"/>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53496" y="1639850"/>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Billing Info</a:t>
            </a:r>
            <a:endParaRPr lang="en-US" sz="1600" dirty="0">
              <a:solidFill>
                <a:sysClr val="windowText" lastClr="000000"/>
              </a:solidFill>
            </a:endParaRPr>
          </a:p>
        </p:txBody>
      </p:sp>
      <p:sp>
        <p:nvSpPr>
          <p:cNvPr id="19" name="Rectangle 18"/>
          <p:cNvSpPr/>
          <p:nvPr/>
        </p:nvSpPr>
        <p:spPr>
          <a:xfrm>
            <a:off x="8246990" y="1639850"/>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ysClr val="windowText" lastClr="000000"/>
                </a:solidFill>
              </a:rPr>
              <a:t>Response Letter</a:t>
            </a:r>
            <a:endParaRPr lang="en-US" sz="1050" dirty="0">
              <a:solidFill>
                <a:sysClr val="windowText" lastClr="000000"/>
              </a:solidFill>
            </a:endParaRPr>
          </a:p>
        </p:txBody>
      </p:sp>
      <p:cxnSp>
        <p:nvCxnSpPr>
          <p:cNvPr id="24" name="Curved Connector 23"/>
          <p:cNvCxnSpPr>
            <a:stCxn id="7" idx="0"/>
            <a:endCxn id="11" idx="0"/>
          </p:cNvCxnSpPr>
          <p:nvPr/>
        </p:nvCxnSpPr>
        <p:spPr>
          <a:xfrm rot="16200000" flipH="1">
            <a:off x="7127978" y="-795273"/>
            <a:ext cx="7003" cy="5782324"/>
          </a:xfrm>
          <a:prstGeom prst="curvedConnector3">
            <a:avLst>
              <a:gd name="adj1" fmla="val -12158432"/>
            </a:avLst>
          </a:prstGeom>
          <a:ln w="38100">
            <a:solidFill>
              <a:srgbClr val="9954C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Wave 31">
            <a:hlinkClick r:id="rId4" action="ppaction://hlinksldjump"/>
          </p:cNvPr>
          <p:cNvSpPr/>
          <p:nvPr/>
        </p:nvSpPr>
        <p:spPr>
          <a:xfrm>
            <a:off x="5418545" y="1031036"/>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0" name="Rounded Rectangle 19">
            <a:hlinkClick r:id="rId5"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21" name="Wave 20">
            <a:hlinkClick r:id="rId6"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2" name="TextBox 21"/>
          <p:cNvSpPr txBox="1"/>
          <p:nvPr/>
        </p:nvSpPr>
        <p:spPr>
          <a:xfrm>
            <a:off x="606787" y="161665"/>
            <a:ext cx="1755267" cy="307777"/>
          </a:xfrm>
          <a:prstGeom prst="rect">
            <a:avLst/>
          </a:prstGeom>
          <a:noFill/>
        </p:spPr>
        <p:txBody>
          <a:bodyPr wrap="square" rtlCol="0">
            <a:spAutoFit/>
          </a:bodyPr>
          <a:lstStyle/>
          <a:p>
            <a:r>
              <a:rPr lang="en-US" sz="1400" dirty="0" smtClean="0"/>
              <a:t>List of potential gaps</a:t>
            </a:r>
            <a:endParaRPr lang="en-US" sz="1400" dirty="0"/>
          </a:p>
        </p:txBody>
      </p:sp>
      <p:sp>
        <p:nvSpPr>
          <p:cNvPr id="23" name="Right Arrow 22"/>
          <p:cNvSpPr/>
          <p:nvPr/>
        </p:nvSpPr>
        <p:spPr>
          <a:xfrm>
            <a:off x="5206743" y="4245429"/>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hlinkClick r:id="rId2" action="ppaction://hlinksldjump"/>
          </p:cNvPr>
          <p:cNvSpPr/>
          <p:nvPr/>
        </p:nvSpPr>
        <p:spPr>
          <a:xfrm>
            <a:off x="3461212" y="3887082"/>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 Courts</a:t>
            </a:r>
            <a:endParaRPr lang="en-US" dirty="0"/>
          </a:p>
        </p:txBody>
      </p:sp>
      <p:pic>
        <p:nvPicPr>
          <p:cNvPr id="26" name="Picture 25" descr="C:\Users\garcip1\Pictures\Reques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8299" y="0"/>
            <a:ext cx="9293701" cy="5943600"/>
          </a:xfrm>
          <a:prstGeom prst="rect">
            <a:avLst/>
          </a:prstGeom>
          <a:noFill/>
          <a:ln>
            <a:noFill/>
          </a:ln>
        </p:spPr>
      </p:pic>
      <p:pic>
        <p:nvPicPr>
          <p:cNvPr id="27" name="Picture 26" descr="C:\Users\garcip1\Pictures\01 Weapons Search Menu.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1471" y="1018567"/>
            <a:ext cx="9290304" cy="4050768"/>
          </a:xfrm>
          <a:prstGeom prst="rect">
            <a:avLst/>
          </a:prstGeom>
          <a:noFill/>
          <a:ln>
            <a:noFill/>
          </a:ln>
        </p:spPr>
      </p:pic>
      <p:pic>
        <p:nvPicPr>
          <p:cNvPr id="28" name="Picture 27" descr="C:\Users\garcip1\Pictures\02 Weapons Search Results.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8721" y="1031036"/>
            <a:ext cx="9290304" cy="4511157"/>
          </a:xfrm>
          <a:prstGeom prst="rect">
            <a:avLst/>
          </a:prstGeom>
          <a:noFill/>
          <a:ln>
            <a:noFill/>
          </a:ln>
        </p:spPr>
      </p:pic>
      <p:pic>
        <p:nvPicPr>
          <p:cNvPr id="29" name="Picture 28" descr="C:\Users\garcip1\Pictures\03 Enhanced Weapons Seach Results.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98298" y="1018792"/>
            <a:ext cx="9290304" cy="4570126"/>
          </a:xfrm>
          <a:prstGeom prst="rect">
            <a:avLst/>
          </a:prstGeom>
          <a:noFill/>
          <a:ln>
            <a:noFill/>
          </a:ln>
        </p:spPr>
      </p:pic>
      <p:pic>
        <p:nvPicPr>
          <p:cNvPr id="30" name="Picture 29" descr="C:\Users\garcip1\Pictures\04 RSN-CIS Menu.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94899" y="1023888"/>
            <a:ext cx="9290304" cy="4200980"/>
          </a:xfrm>
          <a:prstGeom prst="rect">
            <a:avLst/>
          </a:prstGeom>
          <a:noFill/>
          <a:ln>
            <a:noFill/>
          </a:ln>
        </p:spPr>
      </p:pic>
      <p:pic>
        <p:nvPicPr>
          <p:cNvPr id="31" name="Picture 30" descr="C:\Users\garcip1\Pictures\05 RSN-CIS Query Pag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94962" y="1031035"/>
            <a:ext cx="9290304" cy="4805158"/>
          </a:xfrm>
          <a:prstGeom prst="rect">
            <a:avLst/>
          </a:prstGeom>
          <a:noFill/>
          <a:ln>
            <a:noFill/>
          </a:ln>
        </p:spPr>
      </p:pic>
      <p:pic>
        <p:nvPicPr>
          <p:cNvPr id="33" name="Picture 32" descr="C:\Users\garcip1\Pictures\06 RSN-CIS Search Results.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94835" y="1073528"/>
            <a:ext cx="9290304" cy="5029225"/>
          </a:xfrm>
          <a:prstGeom prst="rect">
            <a:avLst/>
          </a:prstGeom>
          <a:noFill/>
          <a:ln>
            <a:noFill/>
          </a:ln>
        </p:spPr>
      </p:pic>
      <p:sp>
        <p:nvSpPr>
          <p:cNvPr id="34" name="TextBox 33"/>
          <p:cNvSpPr txBox="1"/>
          <p:nvPr/>
        </p:nvSpPr>
        <p:spPr>
          <a:xfrm>
            <a:off x="939711" y="3846603"/>
            <a:ext cx="2003654" cy="1200329"/>
          </a:xfrm>
          <a:prstGeom prst="rect">
            <a:avLst/>
          </a:prstGeom>
          <a:solidFill>
            <a:schemeClr val="bg1"/>
          </a:solidFill>
        </p:spPr>
        <p:txBody>
          <a:bodyPr wrap="square" rtlCol="0">
            <a:spAutoFit/>
          </a:bodyPr>
          <a:lstStyle/>
          <a:p>
            <a:pPr algn="ctr"/>
            <a:r>
              <a:rPr lang="en-US" b="1" dirty="0" smtClean="0"/>
              <a:t>Click on MHD pages to look through and close report.</a:t>
            </a:r>
            <a:endParaRPr lang="en-US" b="1" dirty="0"/>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28951" y="0"/>
            <a:ext cx="5835379" cy="6858000"/>
          </a:xfrm>
          <a:prstGeom prst="rect">
            <a:avLst/>
          </a:prstGeom>
        </p:spPr>
      </p:pic>
      <p:sp>
        <p:nvSpPr>
          <p:cNvPr id="36" name="TextBox 35"/>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37" name="TextBox 36"/>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38" name="Oval 37"/>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522853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3" restart="whenNotActive" fill="hold" evtFilter="cancelBubble" nodeType="interactiveSeq">
                <p:stCondLst>
                  <p:cond evt="onClick" delay="0">
                    <p:tgtEl>
                      <p:spTgt spid="3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0" restart="whenNotActive" fill="hold" evtFilter="cancelBubble" nodeType="interactiveSeq">
                <p:stCondLst>
                  <p:cond evt="onClick" delay="0">
                    <p:tgtEl>
                      <p:spTgt spid="33"/>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8"/>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4" grpId="0" animBg="1"/>
      <p:bldP spid="34" grpId="1" animBg="1"/>
      <p:bldP spid="36" grpId="0" animBg="1"/>
      <p:bldP spid="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4000">
              <a:srgbClr val="EFD3FF"/>
            </a:gs>
            <a:gs pos="0">
              <a:schemeClr val="bg1"/>
            </a:gs>
            <a:gs pos="100000">
              <a:srgbClr val="DEC7EF"/>
            </a:gs>
          </a:gsLst>
          <a:path path="rect">
            <a:fillToRect l="50000" t="50000" r="50000" b="50000"/>
          </a:path>
        </a:gradFill>
        <a:effectLst/>
      </p:bgPr>
    </p:bg>
    <p:spTree>
      <p:nvGrpSpPr>
        <p:cNvPr id="1" name=""/>
        <p:cNvGrpSpPr/>
        <p:nvPr/>
      </p:nvGrpSpPr>
      <p:grpSpPr>
        <a:xfrm>
          <a:off x="0" y="0"/>
          <a:ext cx="0" cy="0"/>
          <a:chOff x="0" y="0"/>
          <a:chExt cx="0" cy="0"/>
        </a:xfrm>
      </p:grpSpPr>
      <p:sp>
        <p:nvSpPr>
          <p:cNvPr id="38" name="TextBox 37"/>
          <p:cNvSpPr txBox="1"/>
          <p:nvPr/>
        </p:nvSpPr>
        <p:spPr>
          <a:xfrm>
            <a:off x="2362054" y="65477"/>
            <a:ext cx="1642501" cy="430887"/>
          </a:xfrm>
          <a:prstGeom prst="rect">
            <a:avLst/>
          </a:prstGeom>
          <a:noFill/>
        </p:spPr>
        <p:txBody>
          <a:bodyPr wrap="none" rtlCol="0">
            <a:spAutoFit/>
          </a:bodyPr>
          <a:lstStyle/>
          <a:p>
            <a:r>
              <a:rPr lang="en-US" sz="2200" b="1" dirty="0" smtClean="0"/>
              <a:t>AOC Process</a:t>
            </a:r>
            <a:endParaRPr lang="en-US" sz="2200" b="1" dirty="0"/>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glow>
                    <a:prstClr val="black">
                      <a:alpha val="75000"/>
                    </a:prstClr>
                  </a:glow>
                </a:effectLst>
              </a:rPr>
              <a:t>Exit</a:t>
            </a:r>
            <a:endParaRPr lang="en-US" b="1" dirty="0">
              <a:solidFill>
                <a:prstClr val="white"/>
              </a:solidFill>
              <a:effectLst>
                <a:glow>
                  <a:prstClr val="black">
                    <a:alpha val="75000"/>
                  </a:prstClr>
                </a:glow>
              </a:effectLst>
            </a:endParaRPr>
          </a:p>
        </p:txBody>
      </p:sp>
      <p:sp>
        <p:nvSpPr>
          <p:cNvPr id="6" name="Rounded Rectangle 5"/>
          <p:cNvSpPr/>
          <p:nvPr/>
        </p:nvSpPr>
        <p:spPr>
          <a:xfrm>
            <a:off x="745001" y="3004458"/>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Individual Courts</a:t>
            </a:r>
            <a:endParaRPr lang="en-US" dirty="0">
              <a:solidFill>
                <a:prstClr val="white"/>
              </a:solidFill>
            </a:endParaRPr>
          </a:p>
        </p:txBody>
      </p:sp>
      <p:sp>
        <p:nvSpPr>
          <p:cNvPr id="7" name="Rounded Rectangle 6"/>
          <p:cNvSpPr/>
          <p:nvPr/>
        </p:nvSpPr>
        <p:spPr>
          <a:xfrm>
            <a:off x="3641645" y="3004458"/>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Web Transfer App</a:t>
            </a:r>
            <a:endParaRPr lang="en-US" dirty="0">
              <a:solidFill>
                <a:prstClr val="white"/>
              </a:solidFill>
            </a:endParaRPr>
          </a:p>
        </p:txBody>
      </p:sp>
      <p:sp>
        <p:nvSpPr>
          <p:cNvPr id="9" name="Rounded Rectangle 8"/>
          <p:cNvSpPr/>
          <p:nvPr/>
        </p:nvSpPr>
        <p:spPr>
          <a:xfrm>
            <a:off x="6658110" y="3006602"/>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AOC</a:t>
            </a:r>
            <a:endParaRPr lang="en-US" dirty="0">
              <a:solidFill>
                <a:prstClr val="white"/>
              </a:solidFill>
            </a:endParaRPr>
          </a:p>
        </p:txBody>
      </p:sp>
      <p:sp>
        <p:nvSpPr>
          <p:cNvPr id="10" name="Rounded Rectangle 9">
            <a:hlinkClick r:id="rId2" action="ppaction://hlinksldjump"/>
          </p:cNvPr>
          <p:cNvSpPr/>
          <p:nvPr/>
        </p:nvSpPr>
        <p:spPr>
          <a:xfrm>
            <a:off x="9370922" y="1357608"/>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NICS</a:t>
            </a:r>
            <a:endParaRPr lang="en-US" dirty="0">
              <a:solidFill>
                <a:prstClr val="white"/>
              </a:solidFill>
            </a:endParaRPr>
          </a:p>
        </p:txBody>
      </p:sp>
      <p:sp>
        <p:nvSpPr>
          <p:cNvPr id="12" name="Right Arrow 11"/>
          <p:cNvSpPr/>
          <p:nvPr/>
        </p:nvSpPr>
        <p:spPr>
          <a:xfrm>
            <a:off x="2416185" y="3340359"/>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rot="19858674">
            <a:off x="8326175" y="2530078"/>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5370957" y="3340359"/>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Wave 31">
            <a:hlinkClick r:id="rId3" action="ppaction://hlinksldjump"/>
          </p:cNvPr>
          <p:cNvSpPr/>
          <p:nvPr/>
        </p:nvSpPr>
        <p:spPr>
          <a:xfrm>
            <a:off x="10031896" y="3293705"/>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20" name="Rounded Rectangle 19">
            <a:hlinkClick r:id="rId4"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Main</a:t>
            </a:r>
            <a:endParaRPr lang="en-US" dirty="0">
              <a:solidFill>
                <a:prstClr val="white"/>
              </a:solidFill>
            </a:endParaRPr>
          </a:p>
        </p:txBody>
      </p:sp>
      <p:sp>
        <p:nvSpPr>
          <p:cNvPr id="21" name="Wave 20">
            <a:hlinkClick r:id="rId5"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22" name="TextBox 21"/>
          <p:cNvSpPr txBox="1"/>
          <p:nvPr/>
        </p:nvSpPr>
        <p:spPr>
          <a:xfrm>
            <a:off x="606787" y="161665"/>
            <a:ext cx="1755267" cy="307777"/>
          </a:xfrm>
          <a:prstGeom prst="rect">
            <a:avLst/>
          </a:prstGeom>
          <a:noFill/>
          <a:ln>
            <a:noFill/>
          </a:ln>
        </p:spPr>
        <p:txBody>
          <a:bodyPr wrap="square" rtlCol="0">
            <a:spAutoFit/>
          </a:bodyPr>
          <a:lstStyle/>
          <a:p>
            <a:r>
              <a:rPr lang="en-US" sz="1400" dirty="0" smtClean="0">
                <a:solidFill>
                  <a:prstClr val="black"/>
                </a:solidFill>
              </a:rPr>
              <a:t>List of potential gaps</a:t>
            </a:r>
            <a:endParaRPr lang="en-US" sz="1400" dirty="0">
              <a:solidFill>
                <a:prstClr val="black"/>
              </a:solidFill>
            </a:endParaRPr>
          </a:p>
        </p:txBody>
      </p:sp>
      <p:sp>
        <p:nvSpPr>
          <p:cNvPr id="23" name="Right Arrow 22"/>
          <p:cNvSpPr/>
          <p:nvPr/>
        </p:nvSpPr>
        <p:spPr>
          <a:xfrm rot="1709435">
            <a:off x="8324769" y="4146876"/>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ed Rectangle 24">
            <a:hlinkClick r:id="rId6" action="ppaction://hlinksldjump"/>
          </p:cNvPr>
          <p:cNvSpPr/>
          <p:nvPr/>
        </p:nvSpPr>
        <p:spPr>
          <a:xfrm>
            <a:off x="9370922" y="4617488"/>
            <a:ext cx="1558212" cy="905069"/>
          </a:xfrm>
          <a:prstGeom prst="roundRect">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DOL</a:t>
            </a:r>
            <a:endParaRPr lang="en-US" dirty="0"/>
          </a:p>
        </p:txBody>
      </p:sp>
      <p:sp>
        <p:nvSpPr>
          <p:cNvPr id="28" name="Right Arrow 27"/>
          <p:cNvSpPr/>
          <p:nvPr/>
        </p:nvSpPr>
        <p:spPr>
          <a:xfrm rot="16200000">
            <a:off x="6910037" y="2176272"/>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a:hlinkClick r:id="rId7" action="ppaction://hlinksldjump"/>
          </p:cNvPr>
          <p:cNvSpPr/>
          <p:nvPr/>
        </p:nvSpPr>
        <p:spPr>
          <a:xfrm>
            <a:off x="6658110" y="640080"/>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WSP</a:t>
            </a:r>
            <a:endParaRPr lang="en-US" dirty="0">
              <a:solidFill>
                <a:prstClr val="white"/>
              </a:solidFill>
            </a:endParaRPr>
          </a:p>
        </p:txBody>
      </p:sp>
      <p:sp>
        <p:nvSpPr>
          <p:cNvPr id="60" name="Rounded Rectangle 59">
            <a:hlinkClick r:id="rId8" action="ppaction://hlinksldjump"/>
          </p:cNvPr>
          <p:cNvSpPr/>
          <p:nvPr/>
        </p:nvSpPr>
        <p:spPr>
          <a:xfrm>
            <a:off x="745001" y="1284415"/>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Behavioral Health Organizations</a:t>
            </a:r>
            <a:endParaRPr lang="en-US" dirty="0">
              <a:solidFill>
                <a:prstClr val="white"/>
              </a:solidFill>
            </a:endParaRPr>
          </a:p>
        </p:txBody>
      </p:sp>
      <p:cxnSp>
        <p:nvCxnSpPr>
          <p:cNvPr id="62" name="Straight Arrow Connector 61"/>
          <p:cNvCxnSpPr>
            <a:stCxn id="60" idx="2"/>
            <a:endCxn id="6" idx="0"/>
          </p:cNvCxnSpPr>
          <p:nvPr/>
        </p:nvCxnSpPr>
        <p:spPr>
          <a:xfrm>
            <a:off x="1524107" y="2189484"/>
            <a:ext cx="0" cy="814974"/>
          </a:xfrm>
          <a:prstGeom prst="straightConnector1">
            <a:avLst/>
          </a:prstGeom>
          <a:ln w="38100">
            <a:solidFill>
              <a:srgbClr val="9954CC"/>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851949" y="3062772"/>
            <a:ext cx="117994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Mental Health </a:t>
            </a:r>
            <a:r>
              <a:rPr lang="en-US" sz="1600" dirty="0" err="1" smtClean="0">
                <a:solidFill>
                  <a:sysClr val="windowText" lastClr="000000"/>
                </a:solidFill>
              </a:rPr>
              <a:t>Prohibitors</a:t>
            </a:r>
            <a:endParaRPr lang="en-US" sz="1600" dirty="0">
              <a:solidFill>
                <a:sysClr val="windowText" lastClr="000000"/>
              </a:solidFill>
            </a:endParaRPr>
          </a:p>
        </p:txBody>
      </p:sp>
      <p:sp>
        <p:nvSpPr>
          <p:cNvPr id="27" name="Right Arrow 26"/>
          <p:cNvSpPr/>
          <p:nvPr/>
        </p:nvSpPr>
        <p:spPr>
          <a:xfrm rot="5400000">
            <a:off x="6553386" y="4508736"/>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a:hlinkClick r:id="rId9" action="ppaction://hlinksldjump"/>
          </p:cNvPr>
          <p:cNvSpPr/>
          <p:nvPr/>
        </p:nvSpPr>
        <p:spPr>
          <a:xfrm>
            <a:off x="3641645" y="5345521"/>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 Check</a:t>
            </a:r>
            <a:endParaRPr lang="en-US" dirty="0"/>
          </a:p>
        </p:txBody>
      </p:sp>
      <p:sp>
        <p:nvSpPr>
          <p:cNvPr id="31" name="Rounded Rectangle 30"/>
          <p:cNvSpPr/>
          <p:nvPr/>
        </p:nvSpPr>
        <p:spPr>
          <a:xfrm>
            <a:off x="6774765" y="5340515"/>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JIS Database</a:t>
            </a:r>
            <a:endParaRPr lang="en-US" dirty="0">
              <a:solidFill>
                <a:prstClr val="white"/>
              </a:solidFill>
            </a:endParaRPr>
          </a:p>
        </p:txBody>
      </p:sp>
      <p:sp>
        <p:nvSpPr>
          <p:cNvPr id="33" name="Right Arrow 32"/>
          <p:cNvSpPr/>
          <p:nvPr/>
        </p:nvSpPr>
        <p:spPr>
          <a:xfrm rot="10800000">
            <a:off x="5460131" y="5676416"/>
            <a:ext cx="1054360" cy="233265"/>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 name="Curved Connector 2"/>
          <p:cNvCxnSpPr>
            <a:stCxn id="35" idx="1"/>
            <a:endCxn id="9" idx="2"/>
          </p:cNvCxnSpPr>
          <p:nvPr/>
        </p:nvCxnSpPr>
        <p:spPr>
          <a:xfrm rot="10800000">
            <a:off x="7437217" y="3911672"/>
            <a:ext cx="343953" cy="930803"/>
          </a:xfrm>
          <a:prstGeom prst="curvedConnector2">
            <a:avLst/>
          </a:prstGeom>
          <a:ln w="38100">
            <a:solidFill>
              <a:srgbClr val="FF6565"/>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781169" y="4558255"/>
            <a:ext cx="1005783" cy="568437"/>
          </a:xfrm>
          <a:prstGeom prst="roundRect">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Washington ID</a:t>
            </a:r>
            <a:endParaRPr lang="en-US" sz="1200" dirty="0"/>
          </a:p>
        </p:txBody>
      </p:sp>
      <p:cxnSp>
        <p:nvCxnSpPr>
          <p:cNvPr id="16" name="Curved Connector 15"/>
          <p:cNvCxnSpPr>
            <a:stCxn id="35" idx="3"/>
            <a:endCxn id="25" idx="1"/>
          </p:cNvCxnSpPr>
          <p:nvPr/>
        </p:nvCxnSpPr>
        <p:spPr>
          <a:xfrm>
            <a:off x="8786952" y="4842474"/>
            <a:ext cx="583970" cy="227549"/>
          </a:xfrm>
          <a:prstGeom prst="curvedConnector3">
            <a:avLst/>
          </a:prstGeom>
          <a:ln w="38100">
            <a:solidFill>
              <a:srgbClr val="FF6565"/>
            </a:solidFill>
          </a:ln>
        </p:spPr>
        <p:style>
          <a:lnRef idx="1">
            <a:schemeClr val="accent1"/>
          </a:lnRef>
          <a:fillRef idx="0">
            <a:schemeClr val="accent1"/>
          </a:fillRef>
          <a:effectRef idx="0">
            <a:schemeClr val="accent1"/>
          </a:effectRef>
          <a:fontRef idx="minor">
            <a:schemeClr val="tx1"/>
          </a:fontRef>
        </p:style>
      </p:cxnSp>
      <p:sp>
        <p:nvSpPr>
          <p:cNvPr id="34" name="Rounded Rectangle 33">
            <a:hlinkClick r:id="rId10" action="ppaction://hlinksldjump"/>
          </p:cNvPr>
          <p:cNvSpPr/>
          <p:nvPr/>
        </p:nvSpPr>
        <p:spPr>
          <a:xfrm>
            <a:off x="745001" y="4724501"/>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Arrests</a:t>
            </a:r>
            <a:endParaRPr lang="en-US" dirty="0">
              <a:solidFill>
                <a:prstClr val="white"/>
              </a:solidFill>
            </a:endParaRPr>
          </a:p>
        </p:txBody>
      </p:sp>
      <p:cxnSp>
        <p:nvCxnSpPr>
          <p:cNvPr id="36" name="Straight Arrow Connector 35"/>
          <p:cNvCxnSpPr/>
          <p:nvPr/>
        </p:nvCxnSpPr>
        <p:spPr>
          <a:xfrm rot="10800000">
            <a:off x="1524107" y="3909527"/>
            <a:ext cx="0" cy="81497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5001" y="414987"/>
            <a:ext cx="11469701" cy="5468113"/>
          </a:xfrm>
          <a:prstGeom prst="rect">
            <a:avLst/>
          </a:prstGeom>
        </p:spPr>
      </p:pic>
      <p:sp>
        <p:nvSpPr>
          <p:cNvPr id="37" name="TextBox 36"/>
          <p:cNvSpPr txBox="1"/>
          <p:nvPr/>
        </p:nvSpPr>
        <p:spPr>
          <a:xfrm>
            <a:off x="8528353" y="5793049"/>
            <a:ext cx="2003654" cy="923330"/>
          </a:xfrm>
          <a:prstGeom prst="rect">
            <a:avLst/>
          </a:prstGeom>
          <a:solidFill>
            <a:schemeClr val="bg1"/>
          </a:solidFill>
        </p:spPr>
        <p:txBody>
          <a:bodyPr wrap="square" rtlCol="0">
            <a:spAutoFit/>
          </a:bodyPr>
          <a:lstStyle/>
          <a:p>
            <a:pPr algn="ctr"/>
            <a:r>
              <a:rPr lang="en-US" b="1" dirty="0" smtClean="0"/>
              <a:t>Click on pages to look through and close documents.</a:t>
            </a:r>
            <a:endParaRPr lang="en-US" b="1" dirty="0"/>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6896" y="538829"/>
            <a:ext cx="11507806" cy="5344271"/>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787" y="563452"/>
            <a:ext cx="11479227" cy="5334744"/>
          </a:xfrm>
          <a:prstGeom prst="rect">
            <a:avLst/>
          </a:prstGeom>
        </p:spPr>
      </p:pic>
      <p:sp>
        <p:nvSpPr>
          <p:cNvPr id="39" name="TextBox 38"/>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40" name="TextBox 39"/>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41" name="Oval 40"/>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03334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41"/>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7" grpId="0" animBg="1"/>
      <p:bldP spid="37"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B7B7"/>
            </a:gs>
          </a:gsLst>
          <a:path path="rect">
            <a:fillToRect l="50000" t="50000" r="50000" b="50000"/>
          </a:path>
        </a:gradFill>
        <a:effectLst/>
      </p:bgPr>
    </p:bg>
    <p:spTree>
      <p:nvGrpSpPr>
        <p:cNvPr id="1" name=""/>
        <p:cNvGrpSpPr/>
        <p:nvPr/>
      </p:nvGrpSpPr>
      <p:grpSpPr>
        <a:xfrm>
          <a:off x="0" y="0"/>
          <a:ext cx="0" cy="0"/>
          <a:chOff x="0" y="0"/>
          <a:chExt cx="0" cy="0"/>
        </a:xfrm>
      </p:grpSpPr>
      <p:sp>
        <p:nvSpPr>
          <p:cNvPr id="44" name="TextBox 43"/>
          <p:cNvSpPr txBox="1"/>
          <p:nvPr/>
        </p:nvSpPr>
        <p:spPr>
          <a:xfrm>
            <a:off x="2362054" y="65477"/>
            <a:ext cx="1622304" cy="430887"/>
          </a:xfrm>
          <a:prstGeom prst="rect">
            <a:avLst/>
          </a:prstGeom>
          <a:noFill/>
        </p:spPr>
        <p:txBody>
          <a:bodyPr wrap="none" rtlCol="0">
            <a:spAutoFit/>
          </a:bodyPr>
          <a:lstStyle/>
          <a:p>
            <a:r>
              <a:rPr lang="en-US" sz="2200" b="1" dirty="0" smtClean="0"/>
              <a:t>DOL Process</a:t>
            </a:r>
            <a:endParaRPr lang="en-US" sz="2200" b="1" dirty="0"/>
          </a:p>
        </p:txBody>
      </p:sp>
      <p:sp>
        <p:nvSpPr>
          <p:cNvPr id="38" name="Wave 37">
            <a:hlinkClick r:id="rId2" action="ppaction://hlinksldjump"/>
          </p:cNvPr>
          <p:cNvSpPr/>
          <p:nvPr/>
        </p:nvSpPr>
        <p:spPr>
          <a:xfrm>
            <a:off x="3263020" y="264580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4" name="Rounded Rectangle 3">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7" name="Rounded Rectangle 6"/>
          <p:cNvSpPr/>
          <p:nvPr/>
        </p:nvSpPr>
        <p:spPr>
          <a:xfrm>
            <a:off x="3577846" y="3004458"/>
            <a:ext cx="1558212" cy="905069"/>
          </a:xfrm>
          <a:prstGeom prst="roundRect">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DOL</a:t>
            </a:r>
            <a:endParaRPr lang="en-US" dirty="0"/>
          </a:p>
        </p:txBody>
      </p:sp>
      <p:sp>
        <p:nvSpPr>
          <p:cNvPr id="8" name="Right Arrow 7"/>
          <p:cNvSpPr/>
          <p:nvPr/>
        </p:nvSpPr>
        <p:spPr>
          <a:xfrm>
            <a:off x="2416185" y="3340359"/>
            <a:ext cx="1054360" cy="233265"/>
          </a:xfrm>
          <a:prstGeom prst="rightArrow">
            <a:avLst/>
          </a:prstGeom>
          <a:solidFill>
            <a:srgbClr val="FF6565"/>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28596" y="2551921"/>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PTA</a:t>
            </a:r>
            <a:endParaRPr lang="en-US" sz="1600" dirty="0">
              <a:solidFill>
                <a:sysClr val="windowText" lastClr="000000"/>
              </a:solidFill>
            </a:endParaRPr>
          </a:p>
        </p:txBody>
      </p:sp>
      <p:sp>
        <p:nvSpPr>
          <p:cNvPr id="10" name="TextBox 9"/>
          <p:cNvSpPr txBox="1"/>
          <p:nvPr/>
        </p:nvSpPr>
        <p:spPr>
          <a:xfrm>
            <a:off x="3243788" y="2447912"/>
            <a:ext cx="849913" cy="246221"/>
          </a:xfrm>
          <a:prstGeom prst="rect">
            <a:avLst/>
          </a:prstGeom>
          <a:noFill/>
          <a:ln>
            <a:noFill/>
          </a:ln>
        </p:spPr>
        <p:txBody>
          <a:bodyPr wrap="none" rtlCol="0">
            <a:spAutoFit/>
          </a:bodyPr>
          <a:lstStyle/>
          <a:p>
            <a:r>
              <a:rPr lang="en-US" sz="1000" dirty="0" smtClean="0"/>
              <a:t>*Pistols Only</a:t>
            </a:r>
            <a:endParaRPr lang="en-US" sz="1000" dirty="0"/>
          </a:p>
        </p:txBody>
      </p:sp>
      <p:sp>
        <p:nvSpPr>
          <p:cNvPr id="13" name="Right Arrow 12"/>
          <p:cNvSpPr/>
          <p:nvPr/>
        </p:nvSpPr>
        <p:spPr>
          <a:xfrm>
            <a:off x="5335323" y="3340359"/>
            <a:ext cx="1054360" cy="233265"/>
          </a:xfrm>
          <a:prstGeom prst="rightArrow">
            <a:avLst/>
          </a:prstGeom>
          <a:solidFill>
            <a:srgbClr val="FF6565"/>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hlinkClick r:id="rId3" action="ppaction://hlinksldjump"/>
          </p:cNvPr>
          <p:cNvSpPr/>
          <p:nvPr/>
        </p:nvSpPr>
        <p:spPr>
          <a:xfrm>
            <a:off x="6588948" y="2976465"/>
            <a:ext cx="1558212" cy="905069"/>
          </a:xfrm>
          <a:prstGeom prst="roundRect">
            <a:avLst/>
          </a:prstGeom>
          <a:solidFill>
            <a:srgbClr val="D09E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WSP ACCESS</a:t>
            </a:r>
            <a:endParaRPr lang="en-US" dirty="0"/>
          </a:p>
        </p:txBody>
      </p:sp>
      <p:sp>
        <p:nvSpPr>
          <p:cNvPr id="16" name="Rectangle 15"/>
          <p:cNvSpPr/>
          <p:nvPr/>
        </p:nvSpPr>
        <p:spPr>
          <a:xfrm>
            <a:off x="5458437" y="3596039"/>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DOL System Info</a:t>
            </a:r>
            <a:endParaRPr lang="en-US" sz="1400" dirty="0">
              <a:solidFill>
                <a:sysClr val="windowText" lastClr="000000"/>
              </a:solidFill>
            </a:endParaRPr>
          </a:p>
        </p:txBody>
      </p:sp>
      <p:sp>
        <p:nvSpPr>
          <p:cNvPr id="17" name="Rounded Rectangle 16">
            <a:hlinkClick r:id="rId4" action="ppaction://hlinksldjump"/>
          </p:cNvPr>
          <p:cNvSpPr/>
          <p:nvPr/>
        </p:nvSpPr>
        <p:spPr>
          <a:xfrm>
            <a:off x="6588948" y="130629"/>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AOC</a:t>
            </a:r>
            <a:endParaRPr lang="en-US" dirty="0"/>
          </a:p>
        </p:txBody>
      </p:sp>
      <p:sp>
        <p:nvSpPr>
          <p:cNvPr id="30" name="Rounded Rectangle 29">
            <a:hlinkClick r:id="rId5" action="ppaction://hlinksldjump"/>
          </p:cNvPr>
          <p:cNvSpPr/>
          <p:nvPr/>
        </p:nvSpPr>
        <p:spPr>
          <a:xfrm>
            <a:off x="6588948" y="5545992"/>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 Crime Data</a:t>
            </a:r>
            <a:endParaRPr lang="en-US" dirty="0"/>
          </a:p>
        </p:txBody>
      </p:sp>
      <p:sp>
        <p:nvSpPr>
          <p:cNvPr id="18" name="Rounded Rectangle 17"/>
          <p:cNvSpPr/>
          <p:nvPr/>
        </p:nvSpPr>
        <p:spPr>
          <a:xfrm>
            <a:off x="5092816" y="1402583"/>
            <a:ext cx="834486" cy="535194"/>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ITPF</a:t>
            </a:r>
            <a:endParaRPr lang="en-US" dirty="0"/>
          </a:p>
        </p:txBody>
      </p:sp>
      <p:sp>
        <p:nvSpPr>
          <p:cNvPr id="19" name="Rounded Rectangle 18"/>
          <p:cNvSpPr/>
          <p:nvPr/>
        </p:nvSpPr>
        <p:spPr>
          <a:xfrm>
            <a:off x="3446318" y="1370501"/>
            <a:ext cx="834486" cy="535194"/>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Revocation/Restoration</a:t>
            </a:r>
            <a:endParaRPr lang="en-US" sz="900" dirty="0"/>
          </a:p>
        </p:txBody>
      </p:sp>
      <p:sp>
        <p:nvSpPr>
          <p:cNvPr id="20" name="Rounded Rectangle 19"/>
          <p:cNvSpPr/>
          <p:nvPr/>
        </p:nvSpPr>
        <p:spPr>
          <a:xfrm>
            <a:off x="3446318" y="5008290"/>
            <a:ext cx="834486" cy="535194"/>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Revocation/Restoration</a:t>
            </a:r>
            <a:endParaRPr lang="en-US" sz="900" dirty="0"/>
          </a:p>
        </p:txBody>
      </p:sp>
      <p:cxnSp>
        <p:nvCxnSpPr>
          <p:cNvPr id="3" name="Curved Connector 2"/>
          <p:cNvCxnSpPr>
            <a:endCxn id="19" idx="0"/>
          </p:cNvCxnSpPr>
          <p:nvPr/>
        </p:nvCxnSpPr>
        <p:spPr>
          <a:xfrm rot="10800000" flipV="1">
            <a:off x="3863562" y="578497"/>
            <a:ext cx="2725387" cy="792003"/>
          </a:xfrm>
          <a:prstGeom prst="curvedConnector2">
            <a:avLst/>
          </a:prstGeom>
          <a:ln w="38100">
            <a:solidFill>
              <a:srgbClr val="9954CC"/>
            </a:solidFill>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8" idx="0"/>
            <a:endCxn id="17" idx="1"/>
          </p:cNvCxnSpPr>
          <p:nvPr/>
        </p:nvCxnSpPr>
        <p:spPr>
          <a:xfrm rot="5400000" flipH="1" flipV="1">
            <a:off x="5639794" y="453430"/>
            <a:ext cx="819419" cy="1078889"/>
          </a:xfrm>
          <a:prstGeom prst="curvedConnector2">
            <a:avLst/>
          </a:prstGeom>
          <a:ln w="38100">
            <a:solidFill>
              <a:srgbClr val="9954CC"/>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8" idx="2"/>
            <a:endCxn id="7" idx="0"/>
          </p:cNvCxnSpPr>
          <p:nvPr/>
        </p:nvCxnSpPr>
        <p:spPr>
          <a:xfrm rot="5400000">
            <a:off x="4400166" y="1894564"/>
            <a:ext cx="1066681" cy="1153107"/>
          </a:xfrm>
          <a:prstGeom prst="curvedConnector3">
            <a:avLst/>
          </a:prstGeom>
          <a:ln w="38100">
            <a:solidFill>
              <a:srgbClr val="9954C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9" idx="2"/>
            <a:endCxn id="7" idx="0"/>
          </p:cNvCxnSpPr>
          <p:nvPr/>
        </p:nvCxnSpPr>
        <p:spPr>
          <a:xfrm rot="16200000" flipH="1">
            <a:off x="3560875" y="2208380"/>
            <a:ext cx="1098763" cy="493391"/>
          </a:xfrm>
          <a:prstGeom prst="curvedConnector3">
            <a:avLst/>
          </a:prstGeom>
          <a:ln w="38100">
            <a:solidFill>
              <a:srgbClr val="9954C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1"/>
            <a:endCxn id="20" idx="2"/>
          </p:cNvCxnSpPr>
          <p:nvPr/>
        </p:nvCxnSpPr>
        <p:spPr>
          <a:xfrm rot="10800000">
            <a:off x="3863562" y="5543485"/>
            <a:ext cx="2725387" cy="455043"/>
          </a:xfrm>
          <a:prstGeom prst="curvedConnector2">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20" idx="0"/>
            <a:endCxn id="7" idx="2"/>
          </p:cNvCxnSpPr>
          <p:nvPr/>
        </p:nvCxnSpPr>
        <p:spPr>
          <a:xfrm rot="5400000" flipH="1" flipV="1">
            <a:off x="3560875" y="4212214"/>
            <a:ext cx="1098763" cy="493391"/>
          </a:xfrm>
          <a:prstGeom prst="curvedConnector3">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Wave 36">
            <a:hlinkClick r:id="rId6" action="ppaction://hlinksldjump"/>
          </p:cNvPr>
          <p:cNvSpPr/>
          <p:nvPr/>
        </p:nvSpPr>
        <p:spPr>
          <a:xfrm>
            <a:off x="4804279" y="2063739"/>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7" name="Rounded Rectangle 26">
            <a:hlinkClick r:id="rId7"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29" name="Wave 28">
            <a:hlinkClick r:id="rId8"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1" name="TextBox 30"/>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33" name="Rounded Rectangle 32">
            <a:hlinkClick r:id="rId9" action="ppaction://hlinksldjump"/>
          </p:cNvPr>
          <p:cNvSpPr/>
          <p:nvPr/>
        </p:nvSpPr>
        <p:spPr>
          <a:xfrm>
            <a:off x="745001" y="2976465"/>
            <a:ext cx="1558212" cy="905069"/>
          </a:xfrm>
          <a:prstGeom prst="roundRect">
            <a:avLst/>
          </a:prstGeom>
          <a:solidFill>
            <a:srgbClr val="FF9933"/>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FFL Clear NICS Check</a:t>
            </a:r>
            <a:endParaRPr lang="en-US" dirty="0"/>
          </a:p>
        </p:txBody>
      </p:sp>
      <p:sp>
        <p:nvSpPr>
          <p:cNvPr id="34" name="Right Arrow 33"/>
          <p:cNvSpPr/>
          <p:nvPr/>
        </p:nvSpPr>
        <p:spPr>
          <a:xfrm rot="5400000">
            <a:off x="6840873" y="4595877"/>
            <a:ext cx="1054360" cy="233265"/>
          </a:xfrm>
          <a:prstGeom prst="rightArrow">
            <a:avLst/>
          </a:prstGeom>
          <a:solidFill>
            <a:srgbClr val="D09E00"/>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6200000">
            <a:off x="6840872" y="1885511"/>
            <a:ext cx="1054360" cy="233265"/>
          </a:xfrm>
          <a:prstGeom prst="rightArrow">
            <a:avLst/>
          </a:prstGeom>
          <a:solidFill>
            <a:srgbClr val="D09E00"/>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769509" y="2200315"/>
            <a:ext cx="1005783" cy="568437"/>
          </a:xfrm>
          <a:prstGeom prst="roundRect">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Washington ID</a:t>
            </a:r>
            <a:endParaRPr lang="en-US" sz="1200" dirty="0"/>
          </a:p>
        </p:txBody>
      </p:sp>
      <p:cxnSp>
        <p:nvCxnSpPr>
          <p:cNvPr id="40" name="Curved Connector 39"/>
          <p:cNvCxnSpPr>
            <a:stCxn id="39" idx="0"/>
          </p:cNvCxnSpPr>
          <p:nvPr/>
        </p:nvCxnSpPr>
        <p:spPr>
          <a:xfrm rot="5400000" flipH="1" flipV="1">
            <a:off x="5995209" y="1312891"/>
            <a:ext cx="1164617" cy="610232"/>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9" idx="2"/>
          </p:cNvCxnSpPr>
          <p:nvPr/>
        </p:nvCxnSpPr>
        <p:spPr>
          <a:xfrm rot="5400000">
            <a:off x="5478467" y="2426344"/>
            <a:ext cx="451526" cy="1136343"/>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324688" y="1149339"/>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AOC Notice</a:t>
            </a:r>
            <a:endParaRPr lang="en-US" sz="1400" dirty="0">
              <a:solidFill>
                <a:sysClr val="windowText" lastClr="000000"/>
              </a:solidFill>
            </a:endParaRPr>
          </a:p>
        </p:txBody>
      </p:sp>
      <p:sp>
        <p:nvSpPr>
          <p:cNvPr id="43" name="Rectangle 42"/>
          <p:cNvSpPr/>
          <p:nvPr/>
        </p:nvSpPr>
        <p:spPr>
          <a:xfrm>
            <a:off x="4389426" y="4881669"/>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LEA Notice</a:t>
            </a:r>
            <a:endParaRPr lang="en-US" sz="1400" dirty="0">
              <a:solidFill>
                <a:sysClr val="windowText" lastClr="000000"/>
              </a:solidFill>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2631" y="-1"/>
            <a:ext cx="5299364" cy="6858000"/>
          </a:xfrm>
          <a:prstGeom prst="rect">
            <a:avLst/>
          </a:prstGeom>
          <a:ln>
            <a:noFill/>
          </a:ln>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1923" y="-20390"/>
            <a:ext cx="5299364" cy="6858000"/>
          </a:xfrm>
          <a:prstGeom prst="rect">
            <a:avLst/>
          </a:prstGeom>
          <a:ln>
            <a:noFill/>
          </a:ln>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83728" y="-40779"/>
            <a:ext cx="5299364" cy="6858000"/>
          </a:xfrm>
          <a:prstGeom prst="rect">
            <a:avLst/>
          </a:prstGeom>
          <a:ln>
            <a:noFill/>
          </a:ln>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45462" y="-10195"/>
            <a:ext cx="5299364" cy="6858000"/>
          </a:xfrm>
          <a:prstGeom prst="rect">
            <a:avLst/>
          </a:prstGeom>
          <a:ln>
            <a:noFill/>
          </a:ln>
        </p:spPr>
      </p:pic>
      <p:sp>
        <p:nvSpPr>
          <p:cNvPr id="45" name="TextBox 44"/>
          <p:cNvSpPr txBox="1"/>
          <p:nvPr/>
        </p:nvSpPr>
        <p:spPr>
          <a:xfrm>
            <a:off x="0" y="911680"/>
            <a:ext cx="6285182" cy="5078313"/>
          </a:xfrm>
          <a:prstGeom prst="rect">
            <a:avLst/>
          </a:prstGeom>
          <a:solidFill>
            <a:schemeClr val="bg1"/>
          </a:solidFill>
        </p:spPr>
        <p:txBody>
          <a:bodyPr wrap="none" rtlCol="0">
            <a:spAutoFit/>
          </a:bodyPr>
          <a:lstStyle/>
          <a:p>
            <a:r>
              <a:rPr lang="en-US" b="1" dirty="0" smtClean="0"/>
              <a:t> </a:t>
            </a:r>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46" name="TextBox 45"/>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47" name="Oval 46"/>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901540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9" restart="whenNotActive" fill="hold" evtFilter="cancelBubble" nodeType="interactiveSeq">
                <p:stCondLst>
                  <p:cond evt="onClick" delay="0">
                    <p:tgtEl>
                      <p:spTgt spid="4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5" grpId="0" animBg="1"/>
      <p:bldP spid="4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4000">
              <a:srgbClr val="C0B8FE"/>
            </a:gs>
            <a:gs pos="100000">
              <a:srgbClr val="9D90FE">
                <a:lumMod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1" name="TextBox 60"/>
          <p:cNvSpPr txBox="1"/>
          <p:nvPr/>
        </p:nvSpPr>
        <p:spPr>
          <a:xfrm>
            <a:off x="2362054" y="65477"/>
            <a:ext cx="2925866" cy="430887"/>
          </a:xfrm>
          <a:prstGeom prst="rect">
            <a:avLst/>
          </a:prstGeom>
          <a:noFill/>
        </p:spPr>
        <p:txBody>
          <a:bodyPr wrap="none" rtlCol="0">
            <a:spAutoFit/>
          </a:bodyPr>
          <a:lstStyle/>
          <a:p>
            <a:r>
              <a:rPr lang="en-US" sz="2200" b="1" dirty="0" smtClean="0"/>
              <a:t>State Level Bkgd. Check</a:t>
            </a:r>
            <a:endParaRPr lang="en-US" sz="2200" b="1" dirty="0"/>
          </a:p>
        </p:txBody>
      </p:sp>
      <p:sp>
        <p:nvSpPr>
          <p:cNvPr id="4" name="Rounded Rectangle 3"/>
          <p:cNvSpPr/>
          <p:nvPr/>
        </p:nvSpPr>
        <p:spPr>
          <a:xfrm>
            <a:off x="3375151" y="2976462"/>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Law Enforcement</a:t>
            </a:r>
            <a:endParaRPr lang="en-US" dirty="0"/>
          </a:p>
        </p:txBody>
      </p:sp>
      <p:sp>
        <p:nvSpPr>
          <p:cNvPr id="6" name="Rounded Rectangle 5"/>
          <p:cNvSpPr/>
          <p:nvPr/>
        </p:nvSpPr>
        <p:spPr>
          <a:xfrm>
            <a:off x="3375151" y="4857605"/>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ACCESS Search</a:t>
            </a:r>
            <a:endParaRPr lang="en-US" dirty="0"/>
          </a:p>
        </p:txBody>
      </p:sp>
      <p:sp>
        <p:nvSpPr>
          <p:cNvPr id="7" name="Rounded Rectangle 6"/>
          <p:cNvSpPr/>
          <p:nvPr/>
        </p:nvSpPr>
        <p:spPr>
          <a:xfrm>
            <a:off x="7537009" y="1678580"/>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Warrants and Orders</a:t>
            </a:r>
            <a:endParaRPr lang="en-US" dirty="0"/>
          </a:p>
        </p:txBody>
      </p:sp>
      <p:sp>
        <p:nvSpPr>
          <p:cNvPr id="8" name="Rounded Rectangle 7">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10" name="Rounded Rectangle 9">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11" name="Wave 10">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TextBox 11"/>
          <p:cNvSpPr txBox="1"/>
          <p:nvPr/>
        </p:nvSpPr>
        <p:spPr>
          <a:xfrm>
            <a:off x="606787" y="161665"/>
            <a:ext cx="1755267" cy="307777"/>
          </a:xfrm>
          <a:prstGeom prst="rect">
            <a:avLst/>
          </a:prstGeom>
          <a:noFill/>
        </p:spPr>
        <p:txBody>
          <a:bodyPr wrap="square" rtlCol="0">
            <a:spAutoFit/>
          </a:bodyPr>
          <a:lstStyle/>
          <a:p>
            <a:r>
              <a:rPr lang="en-US" sz="1400" dirty="0" smtClean="0"/>
              <a:t>List of potential gaps</a:t>
            </a:r>
            <a:endParaRPr lang="en-US" sz="1400" dirty="0"/>
          </a:p>
        </p:txBody>
      </p:sp>
      <p:sp>
        <p:nvSpPr>
          <p:cNvPr id="13" name="Rounded Rectangle 12">
            <a:hlinkClick r:id="rId4" action="ppaction://hlinksldjump"/>
          </p:cNvPr>
          <p:cNvSpPr/>
          <p:nvPr/>
        </p:nvSpPr>
        <p:spPr>
          <a:xfrm>
            <a:off x="771505" y="2976465"/>
            <a:ext cx="1558212" cy="905069"/>
          </a:xfrm>
          <a:prstGeom prst="roundRect">
            <a:avLst/>
          </a:prstGeom>
          <a:solidFill>
            <a:srgbClr val="FF9933"/>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FFL transfer</a:t>
            </a:r>
            <a:endParaRPr lang="en-US" dirty="0"/>
          </a:p>
        </p:txBody>
      </p:sp>
      <p:sp>
        <p:nvSpPr>
          <p:cNvPr id="14" name="Rounded Rectangle 13"/>
          <p:cNvSpPr/>
          <p:nvPr/>
        </p:nvSpPr>
        <p:spPr>
          <a:xfrm>
            <a:off x="10467732" y="2986400"/>
            <a:ext cx="1662072" cy="905069"/>
          </a:xfrm>
          <a:prstGeom prst="roundRect">
            <a:avLst/>
          </a:prstGeom>
          <a:solidFill>
            <a:srgbClr val="FFFF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Pistol Transfer Determination</a:t>
            </a:r>
            <a:endParaRPr lang="en-US" b="1" dirty="0">
              <a:solidFill>
                <a:schemeClr val="tx1"/>
              </a:solidFill>
            </a:endParaRPr>
          </a:p>
        </p:txBody>
      </p:sp>
      <p:sp>
        <p:nvSpPr>
          <p:cNvPr id="15" name="Rounded Rectangle 14">
            <a:hlinkClick r:id="rId5" action="ppaction://hlinksldjump"/>
          </p:cNvPr>
          <p:cNvSpPr/>
          <p:nvPr/>
        </p:nvSpPr>
        <p:spPr>
          <a:xfrm>
            <a:off x="771505" y="1094834"/>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DSHS</a:t>
            </a:r>
            <a:endParaRPr lang="en-US" dirty="0"/>
          </a:p>
        </p:txBody>
      </p:sp>
      <p:sp>
        <p:nvSpPr>
          <p:cNvPr id="16" name="Rounded Rectangle 15"/>
          <p:cNvSpPr/>
          <p:nvPr/>
        </p:nvSpPr>
        <p:spPr>
          <a:xfrm>
            <a:off x="3375151" y="1094834"/>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Mental Health Check</a:t>
            </a:r>
            <a:endParaRPr lang="en-US" dirty="0"/>
          </a:p>
        </p:txBody>
      </p:sp>
      <p:sp>
        <p:nvSpPr>
          <p:cNvPr id="17" name="Rounded Rectangle 16">
            <a:hlinkClick r:id="rId6" action="ppaction://hlinksldjump"/>
          </p:cNvPr>
          <p:cNvSpPr/>
          <p:nvPr/>
        </p:nvSpPr>
        <p:spPr>
          <a:xfrm>
            <a:off x="771505" y="4487496"/>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NICS</a:t>
            </a:r>
            <a:endParaRPr lang="en-US" dirty="0"/>
          </a:p>
        </p:txBody>
      </p:sp>
      <p:sp>
        <p:nvSpPr>
          <p:cNvPr id="18" name="Right Arrow 17"/>
          <p:cNvSpPr/>
          <p:nvPr/>
        </p:nvSpPr>
        <p:spPr>
          <a:xfrm rot="20755887">
            <a:off x="5033809" y="2677720"/>
            <a:ext cx="2403150" cy="265176"/>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rot="16200000">
            <a:off x="3713518" y="2357213"/>
            <a:ext cx="881478" cy="262424"/>
          </a:xfrm>
          <a:prstGeom prst="rightArrow">
            <a:avLst/>
          </a:prstGeom>
          <a:solidFill>
            <a:schemeClr val="accent1">
              <a:lumMod val="75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rot="5400000">
            <a:off x="3713518" y="4238356"/>
            <a:ext cx="881478" cy="262424"/>
          </a:xfrm>
          <a:prstGeom prst="rightArrow">
            <a:avLst/>
          </a:prstGeom>
          <a:solidFill>
            <a:schemeClr val="accent1">
              <a:lumMod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a:off x="2411695" y="3297788"/>
            <a:ext cx="881478" cy="262424"/>
          </a:xfrm>
          <a:prstGeom prst="rightArrow">
            <a:avLst/>
          </a:prstGeom>
          <a:solidFill>
            <a:srgbClr val="FF9933"/>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a:off x="2411695" y="1416156"/>
            <a:ext cx="881478" cy="262424"/>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ounded Rectangle 22">
            <a:hlinkClick r:id="rId7" action="ppaction://hlinksldjump"/>
          </p:cNvPr>
          <p:cNvSpPr/>
          <p:nvPr/>
        </p:nvSpPr>
        <p:spPr>
          <a:xfrm>
            <a:off x="5978797" y="313410"/>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JIS Database</a:t>
            </a:r>
            <a:endParaRPr lang="en-US" dirty="0">
              <a:solidFill>
                <a:prstClr val="white"/>
              </a:solidFill>
            </a:endParaRPr>
          </a:p>
        </p:txBody>
      </p:sp>
      <p:sp>
        <p:nvSpPr>
          <p:cNvPr id="25" name="TextBox 24"/>
          <p:cNvSpPr txBox="1"/>
          <p:nvPr/>
        </p:nvSpPr>
        <p:spPr>
          <a:xfrm>
            <a:off x="2123432" y="4034938"/>
            <a:ext cx="2162037" cy="369332"/>
          </a:xfrm>
          <a:prstGeom prst="rect">
            <a:avLst/>
          </a:prstGeom>
          <a:noFill/>
        </p:spPr>
        <p:txBody>
          <a:bodyPr wrap="square" rtlCol="0">
            <a:spAutoFit/>
          </a:bodyPr>
          <a:lstStyle/>
          <a:p>
            <a:r>
              <a:rPr lang="en-US" dirty="0" smtClean="0"/>
              <a:t>W/O CPL Only</a:t>
            </a:r>
            <a:endParaRPr lang="en-US" dirty="0"/>
          </a:p>
        </p:txBody>
      </p:sp>
      <p:sp>
        <p:nvSpPr>
          <p:cNvPr id="26" name="Right Arrow 25"/>
          <p:cNvSpPr/>
          <p:nvPr/>
        </p:nvSpPr>
        <p:spPr>
          <a:xfrm rot="1260000">
            <a:off x="2411695" y="4934717"/>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 name="Straight Connector 23"/>
          <p:cNvCxnSpPr/>
          <p:nvPr/>
        </p:nvCxnSpPr>
        <p:spPr>
          <a:xfrm flipH="1">
            <a:off x="2830738" y="4404270"/>
            <a:ext cx="7773" cy="134492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7" name="Right Arrow 26"/>
          <p:cNvSpPr/>
          <p:nvPr/>
        </p:nvSpPr>
        <p:spPr>
          <a:xfrm rot="9332595">
            <a:off x="5015341" y="983036"/>
            <a:ext cx="881478" cy="262424"/>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p:nvSpPr>
        <p:spPr>
          <a:xfrm>
            <a:off x="7537009" y="4270248"/>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a:t>
            </a:r>
            <a:r>
              <a:rPr lang="en-US" dirty="0" err="1" smtClean="0"/>
              <a:t>Prohibitors</a:t>
            </a:r>
            <a:endParaRPr lang="en-US" dirty="0"/>
          </a:p>
        </p:txBody>
      </p:sp>
      <p:sp>
        <p:nvSpPr>
          <p:cNvPr id="29" name="Right Arrow 28"/>
          <p:cNvSpPr/>
          <p:nvPr/>
        </p:nvSpPr>
        <p:spPr>
          <a:xfrm rot="840000">
            <a:off x="5035682" y="3940982"/>
            <a:ext cx="2403150" cy="265176"/>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Curved Connector 8"/>
          <p:cNvCxnSpPr>
            <a:stCxn id="28" idx="3"/>
            <a:endCxn id="14" idx="1"/>
          </p:cNvCxnSpPr>
          <p:nvPr/>
        </p:nvCxnSpPr>
        <p:spPr>
          <a:xfrm flipV="1">
            <a:off x="9095221" y="3438935"/>
            <a:ext cx="1372511" cy="1283848"/>
          </a:xfrm>
          <a:prstGeom prst="curvedConnector3">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9095221" y="2131114"/>
            <a:ext cx="1372511" cy="1307820"/>
          </a:xfrm>
          <a:prstGeom prst="curvedConnector3">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6" idx="3"/>
            <a:endCxn id="7" idx="1"/>
          </p:cNvCxnSpPr>
          <p:nvPr/>
        </p:nvCxnSpPr>
        <p:spPr>
          <a:xfrm>
            <a:off x="4933363" y="1547369"/>
            <a:ext cx="2603646" cy="583746"/>
          </a:xfrm>
          <a:prstGeom prst="curvedConnector3">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6" idx="3"/>
            <a:endCxn id="28" idx="1"/>
          </p:cNvCxnSpPr>
          <p:nvPr/>
        </p:nvCxnSpPr>
        <p:spPr>
          <a:xfrm flipV="1">
            <a:off x="4933363" y="4722783"/>
            <a:ext cx="2603646" cy="587357"/>
          </a:xfrm>
          <a:prstGeom prst="curvedConnector3">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rot="2847036">
            <a:off x="7558173" y="1087268"/>
            <a:ext cx="881478" cy="262424"/>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ounded Rectangle 41"/>
          <p:cNvSpPr/>
          <p:nvPr/>
        </p:nvSpPr>
        <p:spPr>
          <a:xfrm>
            <a:off x="8823658" y="5935576"/>
            <a:ext cx="1005783" cy="568437"/>
          </a:xfrm>
          <a:prstGeom prst="roundRect">
            <a:avLst/>
          </a:prstGeom>
          <a:solidFill>
            <a:schemeClr val="accent6">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Immigration</a:t>
            </a:r>
            <a:endParaRPr lang="en-US" sz="900" dirty="0"/>
          </a:p>
        </p:txBody>
      </p:sp>
      <p:sp>
        <p:nvSpPr>
          <p:cNvPr id="43" name="Rounded Rectangle 42">
            <a:hlinkClick r:id="rId8" action="ppaction://hlinksldjump"/>
          </p:cNvPr>
          <p:cNvSpPr/>
          <p:nvPr/>
        </p:nvSpPr>
        <p:spPr>
          <a:xfrm>
            <a:off x="5601854" y="5762674"/>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WACIC</a:t>
            </a:r>
            <a:endParaRPr lang="en-US" dirty="0">
              <a:solidFill>
                <a:prstClr val="white"/>
              </a:solidFill>
            </a:endParaRPr>
          </a:p>
        </p:txBody>
      </p:sp>
      <p:sp>
        <p:nvSpPr>
          <p:cNvPr id="44" name="Right Arrow 43"/>
          <p:cNvSpPr/>
          <p:nvPr/>
        </p:nvSpPr>
        <p:spPr>
          <a:xfrm rot="11826866">
            <a:off x="4596879" y="5967761"/>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ight Arrow 44"/>
          <p:cNvSpPr/>
          <p:nvPr/>
        </p:nvSpPr>
        <p:spPr>
          <a:xfrm rot="19172748">
            <a:off x="7200669" y="548142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 name="Curved Connector 46"/>
          <p:cNvCxnSpPr>
            <a:stCxn id="42" idx="1"/>
            <a:endCxn id="28" idx="2"/>
          </p:cNvCxnSpPr>
          <p:nvPr/>
        </p:nvCxnSpPr>
        <p:spPr>
          <a:xfrm rot="10800000">
            <a:off x="8316116" y="5175317"/>
            <a:ext cx="507543" cy="1044478"/>
          </a:xfrm>
          <a:prstGeom prst="curved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0349453" y="5762674"/>
            <a:ext cx="1558212" cy="905069"/>
          </a:xfrm>
          <a:prstGeom prst="roundRect">
            <a:avLst/>
          </a:prstGeom>
          <a:solidFill>
            <a:schemeClr val="accent6">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ICE (Federal Data)</a:t>
            </a:r>
            <a:endParaRPr lang="en-US" dirty="0"/>
          </a:p>
        </p:txBody>
      </p:sp>
      <p:cxnSp>
        <p:nvCxnSpPr>
          <p:cNvPr id="51" name="Straight Connector 50"/>
          <p:cNvCxnSpPr>
            <a:endCxn id="49" idx="1"/>
          </p:cNvCxnSpPr>
          <p:nvPr/>
        </p:nvCxnSpPr>
        <p:spPr>
          <a:xfrm>
            <a:off x="9829441" y="6215208"/>
            <a:ext cx="520012" cy="1"/>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428749" y="319601"/>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Local Courts</a:t>
            </a:r>
            <a:endParaRPr lang="en-US" dirty="0">
              <a:solidFill>
                <a:prstClr val="white"/>
              </a:solidFill>
            </a:endParaRPr>
          </a:p>
        </p:txBody>
      </p:sp>
      <p:sp>
        <p:nvSpPr>
          <p:cNvPr id="54" name="Right Arrow 53"/>
          <p:cNvSpPr/>
          <p:nvPr/>
        </p:nvSpPr>
        <p:spPr>
          <a:xfrm rot="7874667">
            <a:off x="8530929" y="1094834"/>
            <a:ext cx="881478" cy="262424"/>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Wave 54">
            <a:hlinkClick r:id="rId9" action="ppaction://hlinksldjump"/>
          </p:cNvPr>
          <p:cNvSpPr/>
          <p:nvPr/>
        </p:nvSpPr>
        <p:spPr>
          <a:xfrm>
            <a:off x="8700194" y="641775"/>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46" name="Rounded Rectangle 45"/>
          <p:cNvSpPr/>
          <p:nvPr/>
        </p:nvSpPr>
        <p:spPr>
          <a:xfrm>
            <a:off x="10336974" y="4478824"/>
            <a:ext cx="1558212" cy="905069"/>
          </a:xfrm>
          <a:prstGeom prst="roundRect">
            <a:avLst/>
          </a:prstGeom>
          <a:solidFill>
            <a:schemeClr val="accent6">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ATF Stolen Gun Serial Numbers</a:t>
            </a:r>
            <a:endParaRPr lang="en-US" dirty="0"/>
          </a:p>
        </p:txBody>
      </p:sp>
      <p:cxnSp>
        <p:nvCxnSpPr>
          <p:cNvPr id="50" name="Curved Connector 49"/>
          <p:cNvCxnSpPr/>
          <p:nvPr/>
        </p:nvCxnSpPr>
        <p:spPr>
          <a:xfrm rot="10800000" flipV="1">
            <a:off x="9093154" y="5009733"/>
            <a:ext cx="1263419" cy="4511"/>
          </a:xfrm>
          <a:prstGeom prst="curvedConnector3">
            <a:avLst>
              <a:gd name="adj1" fmla="val 50000"/>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a:hlinkClick r:id="rId10" action="ppaction://hlinksldjump"/>
          </p:cNvPr>
          <p:cNvSpPr/>
          <p:nvPr/>
        </p:nvSpPr>
        <p:spPr>
          <a:xfrm>
            <a:off x="10371245" y="1484545"/>
            <a:ext cx="1558212" cy="905069"/>
          </a:xfrm>
          <a:prstGeom prst="roundRect">
            <a:avLst/>
          </a:prstGeom>
          <a:solidFill>
            <a:schemeClr val="accent1">
              <a:lumMod val="75000"/>
            </a:schemeClr>
          </a:solidFill>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LEA Database</a:t>
            </a:r>
            <a:endParaRPr lang="en-US" dirty="0"/>
          </a:p>
        </p:txBody>
      </p:sp>
      <p:cxnSp>
        <p:nvCxnSpPr>
          <p:cNvPr id="56" name="Curved Connector 55"/>
          <p:cNvCxnSpPr>
            <a:stCxn id="52" idx="1"/>
          </p:cNvCxnSpPr>
          <p:nvPr/>
        </p:nvCxnSpPr>
        <p:spPr>
          <a:xfrm rot="10800000">
            <a:off x="9093153" y="1937080"/>
            <a:ext cx="1278092" cy="1"/>
          </a:xfrm>
          <a:prstGeom prst="curvedConnector3">
            <a:avLst>
              <a:gd name="adj1" fmla="val 50000"/>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Wave 56">
            <a:hlinkClick r:id="rId11" action="ppaction://hlinksldjump"/>
          </p:cNvPr>
          <p:cNvSpPr/>
          <p:nvPr/>
        </p:nvSpPr>
        <p:spPr>
          <a:xfrm>
            <a:off x="4231597" y="413721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58" name="Wave 57">
            <a:hlinkClick r:id="rId12" action="ppaction://hlinksldjump"/>
          </p:cNvPr>
          <p:cNvSpPr/>
          <p:nvPr/>
        </p:nvSpPr>
        <p:spPr>
          <a:xfrm>
            <a:off x="2621434" y="3014091"/>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59" name="Rectangle 58"/>
          <p:cNvSpPr/>
          <p:nvPr/>
        </p:nvSpPr>
        <p:spPr>
          <a:xfrm>
            <a:off x="9069520" y="3044715"/>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LEA Reply to FFL</a:t>
            </a:r>
            <a:endParaRPr lang="en-US" sz="1400" dirty="0">
              <a:solidFill>
                <a:sysClr val="windowText" lastClr="000000"/>
              </a:solidFill>
            </a:endParaRPr>
          </a:p>
        </p:txBody>
      </p:sp>
      <p:sp>
        <p:nvSpPr>
          <p:cNvPr id="60" name="Rectangle 59"/>
          <p:cNvSpPr/>
          <p:nvPr/>
        </p:nvSpPr>
        <p:spPr>
          <a:xfrm>
            <a:off x="5035155" y="4300500"/>
            <a:ext cx="718457"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NICS Return</a:t>
            </a:r>
            <a:endParaRPr lang="en-US" sz="1400" dirty="0">
              <a:solidFill>
                <a:sysClr val="windowText" lastClr="000000"/>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91781" y="9934"/>
            <a:ext cx="5330991" cy="6858000"/>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86359" y="2088"/>
            <a:ext cx="5330991" cy="6858000"/>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80092" y="0"/>
            <a:ext cx="5330991" cy="6858000"/>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05324" y="17780"/>
            <a:ext cx="5330991" cy="6858000"/>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82195" y="17780"/>
            <a:ext cx="5330991" cy="6858000"/>
          </a:xfrm>
          <a:prstGeom prst="rect">
            <a:avLst/>
          </a:prstGeom>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98552" y="17780"/>
            <a:ext cx="5330991" cy="6858000"/>
          </a:xfrm>
          <a:prstGeom prst="rect">
            <a:avLst/>
          </a:prstGeom>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59323" y="17780"/>
            <a:ext cx="5330991" cy="6858000"/>
          </a:xfrm>
          <a:prstGeom prst="rect">
            <a:avLst/>
          </a:prstGeom>
        </p:spPr>
      </p:pic>
      <p:sp>
        <p:nvSpPr>
          <p:cNvPr id="37" name="TextBox 36"/>
          <p:cNvSpPr txBox="1"/>
          <p:nvPr/>
        </p:nvSpPr>
        <p:spPr>
          <a:xfrm>
            <a:off x="4926542" y="4066505"/>
            <a:ext cx="2003654" cy="1200329"/>
          </a:xfrm>
          <a:prstGeom prst="rect">
            <a:avLst/>
          </a:prstGeom>
          <a:solidFill>
            <a:schemeClr val="bg1"/>
          </a:solidFill>
        </p:spPr>
        <p:txBody>
          <a:bodyPr wrap="square" rtlCol="0">
            <a:spAutoFit/>
          </a:bodyPr>
          <a:lstStyle/>
          <a:p>
            <a:pPr algn="ctr"/>
            <a:r>
              <a:rPr lang="en-US" b="1" dirty="0" smtClean="0"/>
              <a:t>Click on NICS pages to look through and close report.</a:t>
            </a:r>
            <a:endParaRPr lang="en-US" b="1" dirty="0"/>
          </a:p>
        </p:txBody>
      </p:sp>
      <p:pic>
        <p:nvPicPr>
          <p:cNvPr id="2" name="Pictur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59759" y="-4"/>
            <a:ext cx="5299364" cy="6858000"/>
          </a:xfrm>
          <a:prstGeom prst="rect">
            <a:avLst/>
          </a:prstGeom>
        </p:spPr>
      </p:pic>
      <p:sp>
        <p:nvSpPr>
          <p:cNvPr id="62" name="TextBox 61"/>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63" name="TextBox 62"/>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64" name="Oval 63"/>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976123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 restart="whenNotActive" fill="hold" evtFilter="cancelBubble" nodeType="interactiveSeq">
                <p:stCondLst>
                  <p:cond evt="onClick" delay="0">
                    <p:tgtEl>
                      <p:spTgt spid="60"/>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9" restart="whenNotActive" fill="hold" evtFilter="cancelBubble" nodeType="interactiveSeq">
                <p:stCondLst>
                  <p:cond evt="onClick" delay="0">
                    <p:tgtEl>
                      <p:spTgt spid="31"/>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3" restart="whenNotActive" fill="hold" evtFilter="cancelBubble" nodeType="interactiveSeq">
                <p:stCondLst>
                  <p:cond evt="onClick" delay="0">
                    <p:tgtEl>
                      <p:spTgt spid="3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7" restart="whenNotActive" fill="hold" evtFilter="cancelBubble" nodeType="interactiveSeq">
                <p:stCondLst>
                  <p:cond evt="onClick" delay="0">
                    <p:tgtEl>
                      <p:spTgt spid="64"/>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37" grpId="0" animBg="1"/>
      <p:bldP spid="37" grpId="1" animBg="1"/>
      <p:bldP spid="62" grpId="0" animBg="1"/>
      <p:bldP spid="6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4000">
              <a:srgbClr val="C0B8FE"/>
            </a:gs>
            <a:gs pos="100000">
              <a:srgbClr val="9D90FE">
                <a:lumMod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ounded Rectangle 3"/>
          <p:cNvSpPr/>
          <p:nvPr/>
        </p:nvSpPr>
        <p:spPr>
          <a:xfrm>
            <a:off x="5278794" y="2976465"/>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LEA Data Entry</a:t>
            </a:r>
            <a:endParaRPr lang="en-US" dirty="0"/>
          </a:p>
        </p:txBody>
      </p:sp>
      <p:sp>
        <p:nvSpPr>
          <p:cNvPr id="8" name="Rounded Rectangle 7">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10" name="Rounded Rectangle 9">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11" name="Wave 10">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TextBox 11"/>
          <p:cNvSpPr txBox="1"/>
          <p:nvPr/>
        </p:nvSpPr>
        <p:spPr>
          <a:xfrm>
            <a:off x="606787" y="161665"/>
            <a:ext cx="1755267" cy="307777"/>
          </a:xfrm>
          <a:prstGeom prst="rect">
            <a:avLst/>
          </a:prstGeom>
          <a:noFill/>
        </p:spPr>
        <p:txBody>
          <a:bodyPr wrap="square" rtlCol="0">
            <a:spAutoFit/>
          </a:bodyPr>
          <a:lstStyle/>
          <a:p>
            <a:r>
              <a:rPr lang="en-US" sz="1400" dirty="0" smtClean="0"/>
              <a:t>List of potential gaps</a:t>
            </a:r>
            <a:endParaRPr lang="en-US" sz="1400" dirty="0"/>
          </a:p>
        </p:txBody>
      </p:sp>
      <p:sp>
        <p:nvSpPr>
          <p:cNvPr id="13" name="Rounded Rectangle 12"/>
          <p:cNvSpPr/>
          <p:nvPr/>
        </p:nvSpPr>
        <p:spPr>
          <a:xfrm>
            <a:off x="2559052" y="2976465"/>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Arrests and Warrants</a:t>
            </a:r>
            <a:endParaRPr lang="en-US" dirty="0"/>
          </a:p>
        </p:txBody>
      </p:sp>
      <p:sp>
        <p:nvSpPr>
          <p:cNvPr id="14" name="Rounded Rectangle 13">
            <a:hlinkClick r:id="rId4" action="ppaction://hlinksldjump"/>
          </p:cNvPr>
          <p:cNvSpPr/>
          <p:nvPr/>
        </p:nvSpPr>
        <p:spPr>
          <a:xfrm>
            <a:off x="7998536"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NICS Index</a:t>
            </a:r>
            <a:endParaRPr lang="en-US" dirty="0"/>
          </a:p>
        </p:txBody>
      </p:sp>
      <p:sp>
        <p:nvSpPr>
          <p:cNvPr id="15" name="Rounded Rectangle 14">
            <a:hlinkClick r:id="rId5" action="ppaction://hlinksldjump"/>
          </p:cNvPr>
          <p:cNvSpPr/>
          <p:nvPr/>
        </p:nvSpPr>
        <p:spPr>
          <a:xfrm>
            <a:off x="5278793" y="5265539"/>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 Courts</a:t>
            </a:r>
            <a:endParaRPr lang="en-US" dirty="0"/>
          </a:p>
        </p:txBody>
      </p:sp>
      <p:sp>
        <p:nvSpPr>
          <p:cNvPr id="16" name="Rounded Rectangle 15">
            <a:hlinkClick r:id="rId6" action="ppaction://hlinksldjump"/>
          </p:cNvPr>
          <p:cNvSpPr/>
          <p:nvPr/>
        </p:nvSpPr>
        <p:spPr>
          <a:xfrm>
            <a:off x="5278793" y="720634"/>
            <a:ext cx="1558212" cy="905069"/>
          </a:xfrm>
          <a:prstGeom prst="roundRect">
            <a:avLst/>
          </a:prstGeom>
          <a:solidFill>
            <a:srgbClr val="FF6565"/>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DOL</a:t>
            </a:r>
            <a:endParaRPr lang="en-US" dirty="0"/>
          </a:p>
        </p:txBody>
      </p:sp>
      <p:sp>
        <p:nvSpPr>
          <p:cNvPr id="17" name="Rounded Rectangle 16"/>
          <p:cNvSpPr/>
          <p:nvPr/>
        </p:nvSpPr>
        <p:spPr>
          <a:xfrm>
            <a:off x="5640656" y="2033487"/>
            <a:ext cx="834486" cy="535194"/>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Revocation/Restoration</a:t>
            </a:r>
            <a:endParaRPr lang="en-US" sz="900" dirty="0"/>
          </a:p>
        </p:txBody>
      </p:sp>
      <p:sp>
        <p:nvSpPr>
          <p:cNvPr id="18" name="Rounded Rectangle 17"/>
          <p:cNvSpPr/>
          <p:nvPr/>
        </p:nvSpPr>
        <p:spPr>
          <a:xfrm>
            <a:off x="5555008" y="4289318"/>
            <a:ext cx="1005783" cy="568437"/>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Arrests</a:t>
            </a:r>
            <a:endParaRPr lang="en-US" sz="1600" dirty="0"/>
          </a:p>
        </p:txBody>
      </p:sp>
      <p:cxnSp>
        <p:nvCxnSpPr>
          <p:cNvPr id="21" name="Straight Connector 20"/>
          <p:cNvCxnSpPr>
            <a:stCxn id="17" idx="2"/>
            <a:endCxn id="4" idx="0"/>
          </p:cNvCxnSpPr>
          <p:nvPr/>
        </p:nvCxnSpPr>
        <p:spPr>
          <a:xfrm>
            <a:off x="6057899" y="2568681"/>
            <a:ext cx="1" cy="4077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8" idx="0"/>
          </p:cNvCxnSpPr>
          <p:nvPr/>
        </p:nvCxnSpPr>
        <p:spPr>
          <a:xfrm flipH="1">
            <a:off x="6057900" y="3887884"/>
            <a:ext cx="6350" cy="40143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8" idx="2"/>
            <a:endCxn id="15" idx="0"/>
          </p:cNvCxnSpPr>
          <p:nvPr/>
        </p:nvCxnSpPr>
        <p:spPr>
          <a:xfrm rot="5400000">
            <a:off x="5854008" y="5061647"/>
            <a:ext cx="407784" cy="1"/>
          </a:xfrm>
          <a:prstGeom prst="curvedConnector3">
            <a:avLst>
              <a:gd name="adj1" fmla="val 50000"/>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4257290" y="3297787"/>
            <a:ext cx="881478" cy="262424"/>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ight Arrow 43"/>
          <p:cNvSpPr/>
          <p:nvPr/>
        </p:nvSpPr>
        <p:spPr>
          <a:xfrm>
            <a:off x="6977032" y="3297788"/>
            <a:ext cx="881478" cy="262424"/>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Wave 44">
            <a:hlinkClick r:id="rId7" action="ppaction://hlinksldjump"/>
          </p:cNvPr>
          <p:cNvSpPr/>
          <p:nvPr/>
        </p:nvSpPr>
        <p:spPr>
          <a:xfrm>
            <a:off x="7206783" y="3026337"/>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46" name="Right Arrow 45"/>
          <p:cNvSpPr/>
          <p:nvPr/>
        </p:nvSpPr>
        <p:spPr>
          <a:xfrm rot="1380000">
            <a:off x="6998451" y="4043314"/>
            <a:ext cx="881478" cy="262424"/>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ounded Rectangle 46">
            <a:hlinkClick r:id="rId8" action="ppaction://hlinksldjump"/>
          </p:cNvPr>
          <p:cNvSpPr/>
          <p:nvPr/>
        </p:nvSpPr>
        <p:spPr>
          <a:xfrm>
            <a:off x="7998536" y="4360470"/>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WSP</a:t>
            </a:r>
            <a:endParaRPr lang="en-US" dirty="0"/>
          </a:p>
        </p:txBody>
      </p:sp>
      <p:sp>
        <p:nvSpPr>
          <p:cNvPr id="24" name="Rounded Rectangle 23">
            <a:hlinkClick r:id="rId9" action="ppaction://hlinksldjump"/>
          </p:cNvPr>
          <p:cNvSpPr/>
          <p:nvPr/>
        </p:nvSpPr>
        <p:spPr>
          <a:xfrm>
            <a:off x="8004886" y="1592460"/>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Law Enforcement Bkgd. Check</a:t>
            </a:r>
            <a:endParaRPr lang="en-US" dirty="0"/>
          </a:p>
        </p:txBody>
      </p:sp>
      <p:sp>
        <p:nvSpPr>
          <p:cNvPr id="29" name="Right Arrow 28"/>
          <p:cNvSpPr/>
          <p:nvPr/>
        </p:nvSpPr>
        <p:spPr>
          <a:xfrm rot="20220000">
            <a:off x="6995160" y="2560320"/>
            <a:ext cx="881478" cy="262424"/>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Arrow Connector 48"/>
          <p:cNvCxnSpPr>
            <a:stCxn id="17" idx="0"/>
            <a:endCxn id="16" idx="2"/>
          </p:cNvCxnSpPr>
          <p:nvPr/>
        </p:nvCxnSpPr>
        <p:spPr>
          <a:xfrm flipV="1">
            <a:off x="6057899" y="1625703"/>
            <a:ext cx="0" cy="40778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696774" y="3034780"/>
            <a:ext cx="739590" cy="788438"/>
          </a:xfrm>
          <a:prstGeom prst="rect">
            <a:avLst/>
          </a:prstGeom>
          <a:solidFill>
            <a:schemeClr val="accent4">
              <a:lumMod val="20000"/>
              <a:lumOff val="8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LEA NICS Index Entry</a:t>
            </a:r>
            <a:endParaRPr lang="en-US" sz="1200" dirty="0">
              <a:solidFill>
                <a:sysClr val="windowText" lastClr="000000"/>
              </a:solidFill>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9701" y="737811"/>
            <a:ext cx="5087060" cy="5382376"/>
          </a:xfrm>
          <a:prstGeom prst="rect">
            <a:avLst/>
          </a:prstGeom>
        </p:spPr>
      </p:pic>
      <p:sp>
        <p:nvSpPr>
          <p:cNvPr id="26" name="TextBox 25"/>
          <p:cNvSpPr txBox="1"/>
          <p:nvPr/>
        </p:nvSpPr>
        <p:spPr>
          <a:xfrm>
            <a:off x="2362054" y="65477"/>
            <a:ext cx="3779176" cy="430887"/>
          </a:xfrm>
          <a:prstGeom prst="rect">
            <a:avLst/>
          </a:prstGeom>
          <a:noFill/>
        </p:spPr>
        <p:txBody>
          <a:bodyPr wrap="none" rtlCol="0">
            <a:spAutoFit/>
          </a:bodyPr>
          <a:lstStyle/>
          <a:p>
            <a:r>
              <a:rPr lang="en-US" sz="2200" b="1" dirty="0" smtClean="0"/>
              <a:t>Law Enforcement Data Process</a:t>
            </a:r>
            <a:endParaRPr lang="en-US" sz="2200" b="1" dirty="0"/>
          </a:p>
        </p:txBody>
      </p:sp>
      <p:sp>
        <p:nvSpPr>
          <p:cNvPr id="27" name="TextBox 26"/>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28" name="TextBox 27"/>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30" name="Oval 29"/>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1872383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4000">
              <a:srgbClr val="FCE39E"/>
            </a:gs>
            <a:gs pos="100000">
              <a:srgbClr val="FAD56E"/>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ounded Rectangle 3"/>
          <p:cNvSpPr/>
          <p:nvPr/>
        </p:nvSpPr>
        <p:spPr>
          <a:xfrm>
            <a:off x="6676137" y="2976465"/>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NICS</a:t>
            </a:r>
            <a:endParaRPr lang="en-US" dirty="0"/>
          </a:p>
        </p:txBody>
      </p:sp>
      <p:sp>
        <p:nvSpPr>
          <p:cNvPr id="5" name="Rounded Rectangle 4">
            <a:hlinkClick r:id="" action="ppaction://hlinkshowjump?jump=endshow"/>
          </p:cNvPr>
          <p:cNvSpPr/>
          <p:nvPr/>
        </p:nvSpPr>
        <p:spPr>
          <a:xfrm>
            <a:off x="98055" y="5998527"/>
            <a:ext cx="1156677" cy="817192"/>
          </a:xfrm>
          <a:prstGeom prst="roundRect">
            <a:avLst/>
          </a:prstGeom>
          <a:solidFill>
            <a:srgbClr val="C0000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a:schemeClr val="tx1">
                      <a:alpha val="75000"/>
                    </a:schemeClr>
                  </a:glow>
                </a:effectLst>
              </a:rPr>
              <a:t>Exit</a:t>
            </a:r>
            <a:endParaRPr lang="en-US" b="1" dirty="0">
              <a:effectLst>
                <a:glow>
                  <a:schemeClr val="tx1">
                    <a:alpha val="75000"/>
                  </a:schemeClr>
                </a:glow>
              </a:effectLst>
            </a:endParaRPr>
          </a:p>
        </p:txBody>
      </p:sp>
      <p:sp>
        <p:nvSpPr>
          <p:cNvPr id="7" name="Rounded Rectangle 6">
            <a:hlinkClick r:id="rId2" action="ppaction://hlinksldjump"/>
          </p:cNvPr>
          <p:cNvSpPr/>
          <p:nvPr/>
        </p:nvSpPr>
        <p:spPr>
          <a:xfrm>
            <a:off x="1668732" y="5990012"/>
            <a:ext cx="1274633" cy="830775"/>
          </a:xfrm>
          <a:prstGeom prst="roundRect">
            <a:avLst/>
          </a:prstGeom>
          <a:solidFill>
            <a:srgbClr val="00B05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8" name="Wave 7">
            <a:hlinkClick r:id="rId3" action="ppaction://hlinksldjump"/>
          </p:cNvPr>
          <p:cNvSpPr/>
          <p:nvPr/>
        </p:nvSpPr>
        <p:spPr>
          <a:xfrm>
            <a:off x="184811" y="150124"/>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TextBox 8"/>
          <p:cNvSpPr txBox="1"/>
          <p:nvPr/>
        </p:nvSpPr>
        <p:spPr>
          <a:xfrm>
            <a:off x="606787" y="161665"/>
            <a:ext cx="1755267" cy="307777"/>
          </a:xfrm>
          <a:prstGeom prst="rect">
            <a:avLst/>
          </a:prstGeom>
          <a:noFill/>
          <a:ln>
            <a:noFill/>
          </a:ln>
        </p:spPr>
        <p:txBody>
          <a:bodyPr wrap="square" rtlCol="0">
            <a:spAutoFit/>
          </a:bodyPr>
          <a:lstStyle/>
          <a:p>
            <a:r>
              <a:rPr lang="en-US" sz="1400" dirty="0" smtClean="0"/>
              <a:t>List of potential gaps</a:t>
            </a:r>
            <a:endParaRPr lang="en-US" sz="1400" dirty="0"/>
          </a:p>
        </p:txBody>
      </p:sp>
      <p:sp>
        <p:nvSpPr>
          <p:cNvPr id="10" name="Rounded Rectangle 9">
            <a:hlinkClick r:id="rId4" action="ppaction://hlinksldjump"/>
          </p:cNvPr>
          <p:cNvSpPr/>
          <p:nvPr/>
        </p:nvSpPr>
        <p:spPr>
          <a:xfrm>
            <a:off x="3609490" y="1110377"/>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NCIC</a:t>
            </a:r>
            <a:endParaRPr lang="en-US" dirty="0"/>
          </a:p>
        </p:txBody>
      </p:sp>
      <p:sp>
        <p:nvSpPr>
          <p:cNvPr id="11" name="Rounded Rectangle 10">
            <a:hlinkClick r:id="rId5" action="ppaction://hlinksldjump"/>
          </p:cNvPr>
          <p:cNvSpPr/>
          <p:nvPr/>
        </p:nvSpPr>
        <p:spPr>
          <a:xfrm>
            <a:off x="889117" y="4870910"/>
            <a:ext cx="1558212" cy="905069"/>
          </a:xfrm>
          <a:prstGeom prst="roundRect">
            <a:avLst/>
          </a:prstGeom>
          <a:solidFill>
            <a:srgbClr val="9954CC"/>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AOC</a:t>
            </a:r>
            <a:endParaRPr lang="en-US" dirty="0"/>
          </a:p>
        </p:txBody>
      </p:sp>
      <p:sp>
        <p:nvSpPr>
          <p:cNvPr id="12" name="Rounded Rectangle 11">
            <a:hlinkClick r:id="rId6" action="ppaction://hlinksldjump"/>
          </p:cNvPr>
          <p:cNvSpPr/>
          <p:nvPr/>
        </p:nvSpPr>
        <p:spPr>
          <a:xfrm>
            <a:off x="3609490" y="2363888"/>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III</a:t>
            </a:r>
            <a:endParaRPr lang="en-US" dirty="0"/>
          </a:p>
        </p:txBody>
      </p:sp>
      <p:sp>
        <p:nvSpPr>
          <p:cNvPr id="13" name="Rounded Rectangle 12"/>
          <p:cNvSpPr/>
          <p:nvPr/>
        </p:nvSpPr>
        <p:spPr>
          <a:xfrm>
            <a:off x="3609490" y="3617399"/>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NICS Index</a:t>
            </a:r>
            <a:endParaRPr lang="en-US" dirty="0"/>
          </a:p>
        </p:txBody>
      </p:sp>
      <p:sp>
        <p:nvSpPr>
          <p:cNvPr id="14" name="Rounded Rectangle 13">
            <a:hlinkClick r:id="rId7" action="ppaction://hlinksldjump"/>
          </p:cNvPr>
          <p:cNvSpPr/>
          <p:nvPr/>
        </p:nvSpPr>
        <p:spPr>
          <a:xfrm>
            <a:off x="9238104" y="1622821"/>
            <a:ext cx="1558212" cy="905069"/>
          </a:xfrm>
          <a:prstGeom prst="roundRect">
            <a:avLst/>
          </a:prstGeom>
          <a:solidFill>
            <a:srgbClr val="FF9933"/>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FFL Check</a:t>
            </a:r>
            <a:endParaRPr lang="en-US" dirty="0"/>
          </a:p>
        </p:txBody>
      </p:sp>
      <p:sp>
        <p:nvSpPr>
          <p:cNvPr id="15" name="Rounded Rectangle 14">
            <a:hlinkClick r:id="rId8" action="ppaction://hlinksldjump"/>
          </p:cNvPr>
          <p:cNvSpPr/>
          <p:nvPr/>
        </p:nvSpPr>
        <p:spPr>
          <a:xfrm>
            <a:off x="9238104" y="4402632"/>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 Check</a:t>
            </a:r>
            <a:endParaRPr lang="en-US" dirty="0"/>
          </a:p>
        </p:txBody>
      </p:sp>
      <p:sp>
        <p:nvSpPr>
          <p:cNvPr id="16" name="Rounded Rectangle 15">
            <a:hlinkClick r:id="rId4" action="ppaction://hlinksldjump"/>
          </p:cNvPr>
          <p:cNvSpPr/>
          <p:nvPr/>
        </p:nvSpPr>
        <p:spPr>
          <a:xfrm>
            <a:off x="889117" y="1110377"/>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WACIC</a:t>
            </a:r>
            <a:endParaRPr lang="en-US" dirty="0"/>
          </a:p>
        </p:txBody>
      </p:sp>
      <p:sp>
        <p:nvSpPr>
          <p:cNvPr id="17" name="Rounded Rectangle 16">
            <a:hlinkClick r:id="rId6" action="ppaction://hlinksldjump"/>
          </p:cNvPr>
          <p:cNvSpPr/>
          <p:nvPr/>
        </p:nvSpPr>
        <p:spPr>
          <a:xfrm>
            <a:off x="889117" y="2363888"/>
            <a:ext cx="1558212" cy="905069"/>
          </a:xfrm>
          <a:prstGeom prst="roundRect">
            <a:avLst/>
          </a:prstGeom>
          <a:solidFill>
            <a:schemeClr val="accent4">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WASIS</a:t>
            </a:r>
            <a:endParaRPr lang="en-US" dirty="0"/>
          </a:p>
        </p:txBody>
      </p:sp>
      <p:sp>
        <p:nvSpPr>
          <p:cNvPr id="18" name="Rounded Rectangle 17">
            <a:hlinkClick r:id="rId9" action="ppaction://hlinksldjump"/>
          </p:cNvPr>
          <p:cNvSpPr/>
          <p:nvPr/>
        </p:nvSpPr>
        <p:spPr>
          <a:xfrm>
            <a:off x="889117" y="3617399"/>
            <a:ext cx="1558212" cy="905069"/>
          </a:xfrm>
          <a:prstGeom prst="roundRect">
            <a:avLst/>
          </a:prstGeom>
          <a:solidFill>
            <a:schemeClr val="accent1">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 Crime Data</a:t>
            </a:r>
            <a:endParaRPr lang="en-US" dirty="0"/>
          </a:p>
        </p:txBody>
      </p:sp>
      <p:sp>
        <p:nvSpPr>
          <p:cNvPr id="19" name="Right Arrow 18"/>
          <p:cNvSpPr/>
          <p:nvPr/>
        </p:nvSpPr>
        <p:spPr>
          <a:xfrm rot="2358119">
            <a:off x="5109934" y="2034217"/>
            <a:ext cx="1828800" cy="256032"/>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rot="1200000">
            <a:off x="5266944" y="2978293"/>
            <a:ext cx="1371600" cy="256032"/>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rot="20400000">
            <a:off x="5262324" y="3657600"/>
            <a:ext cx="1371600" cy="254726"/>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ight Arrow 22"/>
          <p:cNvSpPr/>
          <p:nvPr/>
        </p:nvSpPr>
        <p:spPr>
          <a:xfrm>
            <a:off x="2587670" y="1431699"/>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ight Arrow 23"/>
          <p:cNvSpPr/>
          <p:nvPr/>
        </p:nvSpPr>
        <p:spPr>
          <a:xfrm>
            <a:off x="2587670" y="2675588"/>
            <a:ext cx="881478" cy="262424"/>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ight Arrow 24"/>
          <p:cNvSpPr/>
          <p:nvPr/>
        </p:nvSpPr>
        <p:spPr>
          <a:xfrm>
            <a:off x="2587670" y="3938720"/>
            <a:ext cx="881478" cy="262424"/>
          </a:xfrm>
          <a:prstGeom prst="rightArrow">
            <a:avLst/>
          </a:prstGeom>
          <a:solidFill>
            <a:schemeClr val="accent1">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ight Arrow 25"/>
          <p:cNvSpPr/>
          <p:nvPr/>
        </p:nvSpPr>
        <p:spPr>
          <a:xfrm rot="19927046">
            <a:off x="8234349" y="2669467"/>
            <a:ext cx="1054360" cy="233265"/>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ight Arrow 26"/>
          <p:cNvSpPr/>
          <p:nvPr/>
        </p:nvSpPr>
        <p:spPr>
          <a:xfrm rot="1932052">
            <a:off x="8215413" y="4022826"/>
            <a:ext cx="1054360" cy="233265"/>
          </a:xfrm>
          <a:prstGeom prst="rightArrow">
            <a:avLst/>
          </a:prstGeom>
          <a:solidFill>
            <a:schemeClr val="accent4">
              <a:lumMod val="75000"/>
            </a:schemeClr>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rot="20008945">
            <a:off x="2574046" y="4879836"/>
            <a:ext cx="1275893" cy="267273"/>
          </a:xfrm>
          <a:prstGeom prst="rightArrow">
            <a:avLst/>
          </a:prstGeom>
          <a:solidFill>
            <a:srgbClr val="9954CC"/>
          </a:solidFill>
          <a:ln>
            <a:noFill/>
          </a:ln>
          <a:scene3d>
            <a:camera prst="orthographicFront"/>
            <a:lightRig rig="threePt" dir="t"/>
          </a:scene3d>
          <a:sp3d>
            <a:bevelT w="0" h="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Wave 28">
            <a:hlinkClick r:id="rId10" action="ppaction://hlinksldjump"/>
          </p:cNvPr>
          <p:cNvSpPr/>
          <p:nvPr/>
        </p:nvSpPr>
        <p:spPr>
          <a:xfrm>
            <a:off x="8241005" y="3284499"/>
            <a:ext cx="421976" cy="326572"/>
          </a:xfrm>
          <a:prstGeom prst="wav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sp>
        <p:nvSpPr>
          <p:cNvPr id="30" name="TextBox 29"/>
          <p:cNvSpPr txBox="1"/>
          <p:nvPr/>
        </p:nvSpPr>
        <p:spPr>
          <a:xfrm>
            <a:off x="8742593" y="3842263"/>
            <a:ext cx="2162037" cy="369332"/>
          </a:xfrm>
          <a:prstGeom prst="rect">
            <a:avLst/>
          </a:prstGeom>
          <a:noFill/>
          <a:ln>
            <a:noFill/>
          </a:ln>
        </p:spPr>
        <p:txBody>
          <a:bodyPr wrap="square" rtlCol="0">
            <a:spAutoFit/>
          </a:bodyPr>
          <a:lstStyle/>
          <a:p>
            <a:r>
              <a:rPr lang="en-US" dirty="0" smtClean="0"/>
              <a:t>W/O CPL</a:t>
            </a:r>
            <a:endParaRPr lang="en-US" dirty="0"/>
          </a:p>
        </p:txBody>
      </p:sp>
      <p:sp>
        <p:nvSpPr>
          <p:cNvPr id="31" name="TextBox 30"/>
          <p:cNvSpPr txBox="1"/>
          <p:nvPr/>
        </p:nvSpPr>
        <p:spPr>
          <a:xfrm>
            <a:off x="7965755" y="2338815"/>
            <a:ext cx="2162037" cy="369332"/>
          </a:xfrm>
          <a:prstGeom prst="rect">
            <a:avLst/>
          </a:prstGeom>
          <a:noFill/>
          <a:ln>
            <a:noFill/>
          </a:ln>
        </p:spPr>
        <p:txBody>
          <a:bodyPr wrap="square" rtlCol="0">
            <a:spAutoFit/>
          </a:bodyPr>
          <a:lstStyle/>
          <a:p>
            <a:r>
              <a:rPr lang="en-US" dirty="0" smtClean="0"/>
              <a:t>With CPL</a:t>
            </a:r>
            <a:endParaRPr lang="en-US" dirty="0"/>
          </a:p>
        </p:txBody>
      </p:sp>
      <p:sp>
        <p:nvSpPr>
          <p:cNvPr id="32" name="TextBox 31"/>
          <p:cNvSpPr txBox="1"/>
          <p:nvPr/>
        </p:nvSpPr>
        <p:spPr>
          <a:xfrm>
            <a:off x="2362054" y="65477"/>
            <a:ext cx="2291781" cy="430887"/>
          </a:xfrm>
          <a:prstGeom prst="rect">
            <a:avLst/>
          </a:prstGeom>
          <a:noFill/>
        </p:spPr>
        <p:txBody>
          <a:bodyPr wrap="none" rtlCol="0">
            <a:spAutoFit/>
          </a:bodyPr>
          <a:lstStyle/>
          <a:p>
            <a:r>
              <a:rPr lang="en-US" sz="2200" b="1" dirty="0" smtClean="0"/>
              <a:t>NICS Data Process</a:t>
            </a:r>
            <a:endParaRPr lang="en-US" sz="2200" b="1" dirty="0"/>
          </a:p>
        </p:txBody>
      </p:sp>
      <p:sp>
        <p:nvSpPr>
          <p:cNvPr id="33" name="TextBox 32"/>
          <p:cNvSpPr txBox="1"/>
          <p:nvPr/>
        </p:nvSpPr>
        <p:spPr>
          <a:xfrm>
            <a:off x="0" y="911680"/>
            <a:ext cx="6285182" cy="5078313"/>
          </a:xfrm>
          <a:prstGeom prst="rect">
            <a:avLst/>
          </a:prstGeom>
          <a:solidFill>
            <a:schemeClr val="bg1"/>
          </a:solidFill>
        </p:spPr>
        <p:txBody>
          <a:bodyPr wrap="none" rtlCol="0">
            <a:spAutoFit/>
          </a:bodyPr>
          <a:lstStyle/>
          <a:p>
            <a:r>
              <a:rPr lang="en-US" b="1" dirty="0"/>
              <a:t> ^ </a:t>
            </a:r>
            <a:r>
              <a:rPr lang="en-US" dirty="0"/>
              <a:t>Click again to close</a:t>
            </a:r>
          </a:p>
          <a:p>
            <a:endParaRPr lang="en-US" b="1" dirty="0"/>
          </a:p>
          <a:p>
            <a:r>
              <a:rPr lang="en-US" b="1" dirty="0"/>
              <a:t>AOC-</a:t>
            </a:r>
            <a:r>
              <a:rPr lang="en-US" dirty="0"/>
              <a:t> Administrative Office of the Courts</a:t>
            </a:r>
          </a:p>
          <a:p>
            <a:r>
              <a:rPr lang="en-US" b="1" dirty="0"/>
              <a:t>CPL-</a:t>
            </a:r>
            <a:r>
              <a:rPr lang="en-US" dirty="0"/>
              <a:t> Concealed Pistol License</a:t>
            </a:r>
          </a:p>
          <a:p>
            <a:r>
              <a:rPr lang="en-US" b="1" dirty="0"/>
              <a:t>DOL-</a:t>
            </a:r>
            <a:r>
              <a:rPr lang="en-US" dirty="0"/>
              <a:t> Department of Licensing</a:t>
            </a:r>
          </a:p>
          <a:p>
            <a:r>
              <a:rPr lang="en-US" b="1" dirty="0"/>
              <a:t>DSHS-</a:t>
            </a:r>
            <a:r>
              <a:rPr lang="en-US" dirty="0"/>
              <a:t> Department of Health and Human Services</a:t>
            </a:r>
          </a:p>
          <a:p>
            <a:r>
              <a:rPr lang="en-US" b="1" dirty="0"/>
              <a:t>FFL-</a:t>
            </a:r>
            <a:r>
              <a:rPr lang="en-US" dirty="0"/>
              <a:t> Federal Firearms License (Dealer)</a:t>
            </a:r>
          </a:p>
          <a:p>
            <a:r>
              <a:rPr lang="en-US" b="1" dirty="0"/>
              <a:t>Handgun/pistol-</a:t>
            </a:r>
            <a:r>
              <a:rPr lang="en-US" dirty="0"/>
              <a:t> Firearm with a barrel less than 16”</a:t>
            </a:r>
          </a:p>
          <a:p>
            <a:r>
              <a:rPr lang="en-US" b="1" dirty="0"/>
              <a:t>III-</a:t>
            </a:r>
            <a:r>
              <a:rPr lang="en-US" dirty="0"/>
              <a:t> Interstate Identification Index (Criminal History)</a:t>
            </a:r>
          </a:p>
          <a:p>
            <a:r>
              <a:rPr lang="en-US" b="1" dirty="0"/>
              <a:t>ITPF-</a:t>
            </a:r>
            <a:r>
              <a:rPr lang="en-US" dirty="0"/>
              <a:t> Ineligible to Possess a Firearm</a:t>
            </a:r>
          </a:p>
          <a:p>
            <a:r>
              <a:rPr lang="en-US" b="1" dirty="0"/>
              <a:t>JIS-</a:t>
            </a:r>
            <a:r>
              <a:rPr lang="en-US" dirty="0"/>
              <a:t> Judicial Information System</a:t>
            </a:r>
          </a:p>
          <a:p>
            <a:r>
              <a:rPr lang="en-US" b="1" dirty="0"/>
              <a:t>Long gun- </a:t>
            </a:r>
            <a:r>
              <a:rPr lang="en-US" dirty="0"/>
              <a:t>Larger firearms such as rifles or shotguns</a:t>
            </a:r>
          </a:p>
          <a:p>
            <a:r>
              <a:rPr lang="en-US" b="1" dirty="0"/>
              <a:t>NCIC- </a:t>
            </a:r>
            <a:r>
              <a:rPr lang="en-US" dirty="0"/>
              <a:t>National Crime Information Center (Hot File)</a:t>
            </a:r>
          </a:p>
          <a:p>
            <a:r>
              <a:rPr lang="en-US" b="1" dirty="0"/>
              <a:t>NICS-</a:t>
            </a:r>
            <a:r>
              <a:rPr lang="en-US" dirty="0"/>
              <a:t> National Instant Criminal Background Check System</a:t>
            </a:r>
          </a:p>
          <a:p>
            <a:r>
              <a:rPr lang="en-US" b="1" dirty="0"/>
              <a:t>PTA- </a:t>
            </a:r>
            <a:r>
              <a:rPr lang="en-US" dirty="0"/>
              <a:t>Pistol Transfer Application</a:t>
            </a:r>
            <a:endParaRPr lang="en-US" b="1" dirty="0"/>
          </a:p>
          <a:p>
            <a:r>
              <a:rPr lang="en-US" b="1" dirty="0"/>
              <a:t>WACIC-</a:t>
            </a:r>
            <a:r>
              <a:rPr lang="en-US" dirty="0"/>
              <a:t> Washington Crime Information Center (Hot File)</a:t>
            </a:r>
          </a:p>
          <a:p>
            <a:r>
              <a:rPr lang="en-US" b="1" dirty="0"/>
              <a:t>WASIS- </a:t>
            </a:r>
            <a:r>
              <a:rPr lang="en-US" dirty="0"/>
              <a:t>Washington State Identification System (Criminal History)</a:t>
            </a:r>
          </a:p>
          <a:p>
            <a:r>
              <a:rPr lang="en-US" b="1" dirty="0"/>
              <a:t>WSP-</a:t>
            </a:r>
            <a:r>
              <a:rPr lang="en-US" dirty="0"/>
              <a:t> Washington State Patrol</a:t>
            </a:r>
          </a:p>
        </p:txBody>
      </p:sp>
      <p:sp>
        <p:nvSpPr>
          <p:cNvPr id="34" name="TextBox 33"/>
          <p:cNvSpPr txBox="1"/>
          <p:nvPr/>
        </p:nvSpPr>
        <p:spPr>
          <a:xfrm>
            <a:off x="630397" y="520129"/>
            <a:ext cx="1755267" cy="307777"/>
          </a:xfrm>
          <a:prstGeom prst="rect">
            <a:avLst/>
          </a:prstGeom>
          <a:noFill/>
        </p:spPr>
        <p:txBody>
          <a:bodyPr wrap="square" rtlCol="0">
            <a:spAutoFit/>
          </a:bodyPr>
          <a:lstStyle/>
          <a:p>
            <a:r>
              <a:rPr lang="en-US" sz="1400" dirty="0" smtClean="0"/>
              <a:t>Acronym Finder</a:t>
            </a:r>
            <a:endParaRPr lang="en-US" sz="1400" dirty="0"/>
          </a:p>
        </p:txBody>
      </p:sp>
      <p:sp>
        <p:nvSpPr>
          <p:cNvPr id="35" name="Oval 34"/>
          <p:cNvSpPr/>
          <p:nvPr/>
        </p:nvSpPr>
        <p:spPr>
          <a:xfrm>
            <a:off x="184811" y="472272"/>
            <a:ext cx="421976" cy="399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16888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3" grpId="0" animBg="1"/>
      <p:bldP spid="3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5278</TotalTime>
  <Words>5371</Words>
  <Application>Microsoft Office PowerPoint</Application>
  <PresentationFormat>Widescreen</PresentationFormat>
  <Paragraphs>950</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Gap Analysis Interactive Map  EO 02-2016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enforcement may not check with DSHS</vt:lpstr>
      <vt:lpstr>Potential time delay for mental health data</vt:lpstr>
      <vt:lpstr>No retention of mental health data by DOL</vt:lpstr>
      <vt:lpstr>PTAs do not contain prior buyer names</vt:lpstr>
      <vt:lpstr>No follow-up for failed Form 4473 or NICS check</vt:lpstr>
      <vt:lpstr>Long guns receive a reduced check</vt:lpstr>
      <vt:lpstr>Dealers cannot verify CPL on site</vt:lpstr>
      <vt:lpstr>Lack of clarity in firearm surrender process</vt:lpstr>
      <vt:lpstr>Unknown dispositions delay checks</vt:lpstr>
      <vt:lpstr>Not all misdemeanor warrants entered into NICS</vt:lpstr>
      <vt:lpstr>Dealers not informed when check begins</vt:lpstr>
      <vt:lpstr>ACCESS system updates cause delays</vt:lpstr>
      <vt:lpstr>NICS may reject some WASIS entries</vt:lpstr>
      <vt:lpstr>NICS crashes cause delays</vt:lpstr>
      <vt:lpstr>Potential Gaps in the Background Check Process</vt:lpstr>
    </vt:vector>
  </TitlesOfParts>
  <Company>Enterprise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Analysis Interactive Map </dc:title>
  <dc:creator>Statistical Analysis Center</dc:creator>
  <cp:lastModifiedBy>Hughes, Rachel (OFM)</cp:lastModifiedBy>
  <cp:revision>195</cp:revision>
  <cp:lastPrinted>2016-04-01T17:21:05Z</cp:lastPrinted>
  <dcterms:created xsi:type="dcterms:W3CDTF">2016-03-07T16:54:42Z</dcterms:created>
  <dcterms:modified xsi:type="dcterms:W3CDTF">2017-02-13T17:48:25Z</dcterms:modified>
</cp:coreProperties>
</file>